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81" r:id="rId19"/>
    <p:sldId id="282" r:id="rId20"/>
    <p:sldId id="274" r:id="rId21"/>
    <p:sldId id="275" r:id="rId22"/>
    <p:sldId id="283" r:id="rId23"/>
    <p:sldId id="284" r:id="rId24"/>
    <p:sldId id="285" r:id="rId25"/>
    <p:sldId id="277" r:id="rId26"/>
    <p:sldId id="278" r:id="rId27"/>
    <p:sldId id="286" r:id="rId28"/>
    <p:sldId id="288" r:id="rId29"/>
    <p:sldId id="287" r:id="rId30"/>
    <p:sldId id="279" r:id="rId31"/>
    <p:sldId id="28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5/26/2019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5/26/2019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5/26/2019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5/26/2019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wikizeroo.net/index.php?q=aHR0cHM6Ly9lbi53aWtpcGVkaWEub3JnL3dpa2kvQ29tcHV0ZXJfc2VjdXJpdHk" TargetMode="External"/><Relationship Id="rId2" Type="http://schemas.openxmlformats.org/officeDocument/2006/relationships/hyperlink" Target="http://www.wikizeroo.net/index.php?q=aHR0cHM6Ly9lbi53aWtpcGVkaWEub3JnL3dpa2kvQ3J5cHRvZ3JhcGh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barisozbas" TargetMode="External"/><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4DBD-098D-4F1A-AC70-3AC38542BA19}"/>
              </a:ext>
            </a:extLst>
          </p:cNvPr>
          <p:cNvSpPr>
            <a:spLocks noGrp="1"/>
          </p:cNvSpPr>
          <p:nvPr>
            <p:ph type="ctrTitle"/>
          </p:nvPr>
        </p:nvSpPr>
        <p:spPr>
          <a:xfrm>
            <a:off x="2524262" y="1547766"/>
            <a:ext cx="5518066" cy="2268559"/>
          </a:xfrm>
        </p:spPr>
        <p:txBody>
          <a:bodyPr>
            <a:normAutofit fontScale="90000"/>
          </a:bodyPr>
          <a:lstStyle/>
          <a:p>
            <a:r>
              <a:rPr lang="tr-TR" dirty="0"/>
              <a:t>Mobile Phishing Station</a:t>
            </a:r>
          </a:p>
        </p:txBody>
      </p:sp>
      <p:sp>
        <p:nvSpPr>
          <p:cNvPr id="3" name="Subtitle 2">
            <a:extLst>
              <a:ext uri="{FF2B5EF4-FFF2-40B4-BE49-F238E27FC236}">
                <a16:creationId xmlns:a16="http://schemas.microsoft.com/office/drawing/2014/main" id="{2F3417AE-2FD1-4E39-BB61-D3F66C039EB6}"/>
              </a:ext>
            </a:extLst>
          </p:cNvPr>
          <p:cNvSpPr>
            <a:spLocks noGrp="1"/>
          </p:cNvSpPr>
          <p:nvPr>
            <p:ph type="subTitle" idx="1"/>
          </p:nvPr>
        </p:nvSpPr>
        <p:spPr>
          <a:xfrm>
            <a:off x="2448761" y="4525424"/>
            <a:ext cx="5357600" cy="1160213"/>
          </a:xfrm>
        </p:spPr>
        <p:txBody>
          <a:bodyPr>
            <a:normAutofit/>
          </a:bodyPr>
          <a:lstStyle/>
          <a:p>
            <a:r>
              <a:rPr lang="tr-TR" sz="4000" dirty="0"/>
              <a:t>Barış Özbaş</a:t>
            </a:r>
          </a:p>
        </p:txBody>
      </p:sp>
    </p:spTree>
    <p:extLst>
      <p:ext uri="{BB962C8B-B14F-4D97-AF65-F5344CB8AC3E}">
        <p14:creationId xmlns:p14="http://schemas.microsoft.com/office/powerpoint/2010/main" val="115055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C567-BA96-441C-B51E-6E39DD4F5EC8}"/>
              </a:ext>
            </a:extLst>
          </p:cNvPr>
          <p:cNvSpPr>
            <a:spLocks noGrp="1"/>
          </p:cNvSpPr>
          <p:nvPr>
            <p:ph type="title"/>
          </p:nvPr>
        </p:nvSpPr>
        <p:spPr/>
        <p:txBody>
          <a:bodyPr/>
          <a:lstStyle/>
          <a:p>
            <a:r>
              <a:rPr lang="tr-TR" dirty="0" err="1"/>
              <a:t>What</a:t>
            </a:r>
            <a:r>
              <a:rPr lang="tr-TR" dirty="0"/>
              <a:t> </a:t>
            </a:r>
            <a:r>
              <a:rPr lang="tr-TR" dirty="0" err="1"/>
              <a:t>did</a:t>
            </a:r>
            <a:r>
              <a:rPr lang="tr-TR" dirty="0"/>
              <a:t> I </a:t>
            </a:r>
            <a:r>
              <a:rPr lang="tr-TR" dirty="0" err="1"/>
              <a:t>use</a:t>
            </a:r>
            <a:r>
              <a:rPr lang="tr-TR" dirty="0"/>
              <a:t>?</a:t>
            </a:r>
            <a:endParaRPr lang="en-US" dirty="0"/>
          </a:p>
        </p:txBody>
      </p:sp>
      <p:sp>
        <p:nvSpPr>
          <p:cNvPr id="3" name="Content Placeholder 2">
            <a:extLst>
              <a:ext uri="{FF2B5EF4-FFF2-40B4-BE49-F238E27FC236}">
                <a16:creationId xmlns:a16="http://schemas.microsoft.com/office/drawing/2014/main" id="{FBAE6C1A-2555-40F4-A6B4-3D1A6AD21A59}"/>
              </a:ext>
            </a:extLst>
          </p:cNvPr>
          <p:cNvSpPr>
            <a:spLocks noGrp="1"/>
          </p:cNvSpPr>
          <p:nvPr>
            <p:ph idx="1"/>
          </p:nvPr>
        </p:nvSpPr>
        <p:spPr/>
        <p:txBody>
          <a:bodyPr/>
          <a:lstStyle/>
          <a:p>
            <a:r>
              <a:rPr lang="tr-TR" dirty="0" err="1"/>
              <a:t>Hostapd</a:t>
            </a:r>
            <a:endParaRPr lang="tr-TR" dirty="0"/>
          </a:p>
          <a:p>
            <a:r>
              <a:rPr lang="tr-TR" dirty="0" err="1"/>
              <a:t>Mitmproxy</a:t>
            </a:r>
            <a:endParaRPr lang="tr-TR" dirty="0"/>
          </a:p>
          <a:p>
            <a:r>
              <a:rPr lang="tr-TR" dirty="0" err="1"/>
              <a:t>Tshark</a:t>
            </a:r>
            <a:endParaRPr lang="tr-TR" dirty="0"/>
          </a:p>
          <a:p>
            <a:r>
              <a:rPr lang="tr-TR" dirty="0" err="1"/>
              <a:t>Alias</a:t>
            </a:r>
            <a:endParaRPr lang="tr-TR" dirty="0"/>
          </a:p>
          <a:p>
            <a:r>
              <a:rPr lang="tr-TR" dirty="0" err="1"/>
              <a:t>Xterm</a:t>
            </a:r>
            <a:endParaRPr lang="tr-TR" dirty="0"/>
          </a:p>
          <a:p>
            <a:r>
              <a:rPr lang="tr-TR" dirty="0" err="1"/>
              <a:t>Airmon-ng</a:t>
            </a:r>
            <a:endParaRPr lang="tr-TR" dirty="0"/>
          </a:p>
        </p:txBody>
      </p:sp>
    </p:spTree>
    <p:extLst>
      <p:ext uri="{BB962C8B-B14F-4D97-AF65-F5344CB8AC3E}">
        <p14:creationId xmlns:p14="http://schemas.microsoft.com/office/powerpoint/2010/main" val="316545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EF12-C3D7-47E8-91E2-8A1E6B1D4A38}"/>
              </a:ext>
            </a:extLst>
          </p:cNvPr>
          <p:cNvSpPr>
            <a:spLocks noGrp="1"/>
          </p:cNvSpPr>
          <p:nvPr>
            <p:ph type="title"/>
          </p:nvPr>
        </p:nvSpPr>
        <p:spPr>
          <a:xfrm>
            <a:off x="-1414907" y="170493"/>
            <a:ext cx="7958331" cy="1077229"/>
          </a:xfrm>
        </p:spPr>
        <p:txBody>
          <a:bodyPr/>
          <a:lstStyle/>
          <a:p>
            <a:r>
              <a:rPr lang="tr-TR" dirty="0" err="1"/>
              <a:t>bozmitm</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3B9FB703-0A14-49A5-AE70-E9751E7E39C6}"/>
              </a:ext>
            </a:extLst>
          </p:cNvPr>
          <p:cNvPicPr>
            <a:picLocks noGrp="1" noChangeAspect="1"/>
          </p:cNvPicPr>
          <p:nvPr>
            <p:ph idx="1"/>
          </p:nvPr>
        </p:nvPicPr>
        <p:blipFill>
          <a:blip r:embed="rId2"/>
          <a:stretch>
            <a:fillRect/>
          </a:stretch>
        </p:blipFill>
        <p:spPr>
          <a:xfrm>
            <a:off x="551881" y="989902"/>
            <a:ext cx="10327236" cy="5571272"/>
          </a:xfrm>
        </p:spPr>
      </p:pic>
    </p:spTree>
    <p:extLst>
      <p:ext uri="{BB962C8B-B14F-4D97-AF65-F5344CB8AC3E}">
        <p14:creationId xmlns:p14="http://schemas.microsoft.com/office/powerpoint/2010/main" val="219721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FB12-A0D4-490A-8B8C-E4F269217E7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038C02B4-676A-4AAB-9D8B-E54D1AA0F3B9}"/>
              </a:ext>
            </a:extLst>
          </p:cNvPr>
          <p:cNvPicPr>
            <a:picLocks noGrp="1" noChangeAspect="1"/>
          </p:cNvPicPr>
          <p:nvPr>
            <p:ph idx="1"/>
          </p:nvPr>
        </p:nvPicPr>
        <p:blipFill>
          <a:blip r:embed="rId2"/>
          <a:stretch>
            <a:fillRect/>
          </a:stretch>
        </p:blipFill>
        <p:spPr>
          <a:xfrm>
            <a:off x="505003" y="394262"/>
            <a:ext cx="10483702" cy="5655682"/>
          </a:xfrm>
        </p:spPr>
      </p:pic>
    </p:spTree>
    <p:extLst>
      <p:ext uri="{BB962C8B-B14F-4D97-AF65-F5344CB8AC3E}">
        <p14:creationId xmlns:p14="http://schemas.microsoft.com/office/powerpoint/2010/main" val="317569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02B3-D222-482C-BAC1-E5A48DF51395}"/>
              </a:ext>
            </a:extLst>
          </p:cNvPr>
          <p:cNvSpPr>
            <a:spLocks noGrp="1"/>
          </p:cNvSpPr>
          <p:nvPr>
            <p:ph type="title"/>
          </p:nvPr>
        </p:nvSpPr>
        <p:spPr>
          <a:xfrm>
            <a:off x="2116834" y="269441"/>
            <a:ext cx="7958331" cy="1077229"/>
          </a:xfrm>
        </p:spPr>
        <p:txBody>
          <a:bodyPr/>
          <a:lstStyle/>
          <a:p>
            <a:r>
              <a:rPr lang="tr-TR" dirty="0" err="1"/>
              <a:t>SimpleHTTPserver</a:t>
            </a:r>
            <a:r>
              <a:rPr lang="tr-TR" dirty="0"/>
              <a:t>, </a:t>
            </a:r>
            <a:r>
              <a:rPr lang="tr-TR" dirty="0" err="1"/>
              <a:t>to_exe</a:t>
            </a:r>
            <a:r>
              <a:rPr lang="tr-TR" dirty="0"/>
              <a:t> </a:t>
            </a:r>
            <a:r>
              <a:rPr lang="tr-TR" dirty="0" err="1"/>
              <a:t>Script</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971CCB19-A86B-48AD-8CE8-3E992B66BBE3}"/>
              </a:ext>
            </a:extLst>
          </p:cNvPr>
          <p:cNvPicPr>
            <a:picLocks noGrp="1" noChangeAspect="1"/>
          </p:cNvPicPr>
          <p:nvPr>
            <p:ph idx="1"/>
          </p:nvPr>
        </p:nvPicPr>
        <p:blipFill>
          <a:blip r:embed="rId2"/>
          <a:stretch>
            <a:fillRect/>
          </a:stretch>
        </p:blipFill>
        <p:spPr>
          <a:xfrm>
            <a:off x="438917" y="942769"/>
            <a:ext cx="10465365" cy="5645790"/>
          </a:xfrm>
        </p:spPr>
      </p:pic>
    </p:spTree>
    <p:extLst>
      <p:ext uri="{BB962C8B-B14F-4D97-AF65-F5344CB8AC3E}">
        <p14:creationId xmlns:p14="http://schemas.microsoft.com/office/powerpoint/2010/main" val="418273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6DE6-BA31-4B86-BC2A-AB914DFA812A}"/>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46AB8889-237B-44FF-8213-145B08F7B0B1}"/>
              </a:ext>
            </a:extLst>
          </p:cNvPr>
          <p:cNvPicPr>
            <a:picLocks noGrp="1" noChangeAspect="1"/>
          </p:cNvPicPr>
          <p:nvPr>
            <p:ph idx="1"/>
          </p:nvPr>
        </p:nvPicPr>
        <p:blipFill>
          <a:blip r:embed="rId2"/>
          <a:stretch>
            <a:fillRect/>
          </a:stretch>
        </p:blipFill>
        <p:spPr>
          <a:xfrm>
            <a:off x="763400" y="505367"/>
            <a:ext cx="9966322" cy="5603320"/>
          </a:xfrm>
        </p:spPr>
      </p:pic>
    </p:spTree>
    <p:extLst>
      <p:ext uri="{BB962C8B-B14F-4D97-AF65-F5344CB8AC3E}">
        <p14:creationId xmlns:p14="http://schemas.microsoft.com/office/powerpoint/2010/main" val="90207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E400-51A5-44D3-8FF6-484C63943C2D}"/>
              </a:ext>
            </a:extLst>
          </p:cNvPr>
          <p:cNvSpPr>
            <a:spLocks noGrp="1"/>
          </p:cNvSpPr>
          <p:nvPr>
            <p:ph type="title"/>
          </p:nvPr>
        </p:nvSpPr>
        <p:spPr>
          <a:xfrm>
            <a:off x="-198504" y="252915"/>
            <a:ext cx="7958331" cy="1077229"/>
          </a:xfrm>
        </p:spPr>
        <p:txBody>
          <a:bodyPr/>
          <a:lstStyle/>
          <a:p>
            <a:r>
              <a:rPr lang="tr-TR" dirty="0" err="1"/>
              <a:t>Sis.ozu</a:t>
            </a:r>
            <a:r>
              <a:rPr lang="tr-TR" dirty="0"/>
              <a:t> </a:t>
            </a:r>
            <a:r>
              <a:rPr lang="tr-TR" dirty="0" err="1"/>
              <a:t>analysis</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70A56CA6-1456-465A-9F1D-35AC14F70E5E}"/>
              </a:ext>
            </a:extLst>
          </p:cNvPr>
          <p:cNvPicPr>
            <a:picLocks noGrp="1" noChangeAspect="1"/>
          </p:cNvPicPr>
          <p:nvPr>
            <p:ph idx="1"/>
          </p:nvPr>
        </p:nvPicPr>
        <p:blipFill>
          <a:blip r:embed="rId2"/>
          <a:stretch>
            <a:fillRect/>
          </a:stretch>
        </p:blipFill>
        <p:spPr>
          <a:xfrm>
            <a:off x="1179951" y="1077229"/>
            <a:ext cx="9832098" cy="5527856"/>
          </a:xfrm>
        </p:spPr>
      </p:pic>
    </p:spTree>
    <p:extLst>
      <p:ext uri="{BB962C8B-B14F-4D97-AF65-F5344CB8AC3E}">
        <p14:creationId xmlns:p14="http://schemas.microsoft.com/office/powerpoint/2010/main" val="190775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9717-B187-4B02-9F0C-02F321D3CA64}"/>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1C3D2A4E-04C6-41D9-A652-EEEE3B59F796}"/>
              </a:ext>
            </a:extLst>
          </p:cNvPr>
          <p:cNvPicPr>
            <a:picLocks noGrp="1" noChangeAspect="1"/>
          </p:cNvPicPr>
          <p:nvPr>
            <p:ph idx="1"/>
          </p:nvPr>
        </p:nvPicPr>
        <p:blipFill>
          <a:blip r:embed="rId2"/>
          <a:stretch>
            <a:fillRect/>
          </a:stretch>
        </p:blipFill>
        <p:spPr>
          <a:xfrm>
            <a:off x="805865" y="471871"/>
            <a:ext cx="10963014" cy="5914258"/>
          </a:xfrm>
        </p:spPr>
      </p:pic>
    </p:spTree>
    <p:extLst>
      <p:ext uri="{BB962C8B-B14F-4D97-AF65-F5344CB8AC3E}">
        <p14:creationId xmlns:p14="http://schemas.microsoft.com/office/powerpoint/2010/main" val="256045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5B79-3425-4334-9AB6-478430527AB1}"/>
              </a:ext>
            </a:extLst>
          </p:cNvPr>
          <p:cNvSpPr>
            <a:spLocks noGrp="1"/>
          </p:cNvSpPr>
          <p:nvPr>
            <p:ph type="title"/>
          </p:nvPr>
        </p:nvSpPr>
        <p:spPr>
          <a:xfrm>
            <a:off x="237724" y="229216"/>
            <a:ext cx="7958331" cy="1077229"/>
          </a:xfrm>
        </p:spPr>
        <p:txBody>
          <a:bodyPr/>
          <a:lstStyle/>
          <a:p>
            <a:r>
              <a:rPr lang="tr-TR" dirty="0"/>
              <a:t>Sis </a:t>
            </a:r>
            <a:r>
              <a:rPr lang="tr-TR" dirty="0" err="1"/>
              <a:t>vs</a:t>
            </a:r>
            <a:r>
              <a:rPr lang="tr-TR" dirty="0"/>
              <a:t> Facebook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47EF37DB-D7A1-47E9-8960-90B27C2247B9}"/>
              </a:ext>
            </a:extLst>
          </p:cNvPr>
          <p:cNvPicPr>
            <a:picLocks noGrp="1" noChangeAspect="1"/>
          </p:cNvPicPr>
          <p:nvPr>
            <p:ph idx="1"/>
          </p:nvPr>
        </p:nvPicPr>
        <p:blipFill>
          <a:blip r:embed="rId2"/>
          <a:stretch>
            <a:fillRect/>
          </a:stretch>
        </p:blipFill>
        <p:spPr>
          <a:xfrm>
            <a:off x="1189492" y="889233"/>
            <a:ext cx="9984846" cy="5613735"/>
          </a:xfrm>
        </p:spPr>
      </p:pic>
    </p:spTree>
    <p:extLst>
      <p:ext uri="{BB962C8B-B14F-4D97-AF65-F5344CB8AC3E}">
        <p14:creationId xmlns:p14="http://schemas.microsoft.com/office/powerpoint/2010/main" val="291279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7AEA-5E1E-4E21-AEE7-E2A5A0BE5502}"/>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A515BDCF-6672-4CE0-AE09-3B1CB21CE694}"/>
              </a:ext>
            </a:extLst>
          </p:cNvPr>
          <p:cNvPicPr>
            <a:picLocks noGrp="1" noChangeAspect="1"/>
          </p:cNvPicPr>
          <p:nvPr>
            <p:ph idx="1"/>
          </p:nvPr>
        </p:nvPicPr>
        <p:blipFill>
          <a:blip r:embed="rId2"/>
          <a:stretch>
            <a:fillRect/>
          </a:stretch>
        </p:blipFill>
        <p:spPr>
          <a:xfrm>
            <a:off x="1144818" y="553673"/>
            <a:ext cx="10405947" cy="5613735"/>
          </a:xfrm>
        </p:spPr>
      </p:pic>
    </p:spTree>
    <p:extLst>
      <p:ext uri="{BB962C8B-B14F-4D97-AF65-F5344CB8AC3E}">
        <p14:creationId xmlns:p14="http://schemas.microsoft.com/office/powerpoint/2010/main" val="213071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D483-8D94-44E8-895E-99031CF96FDF}"/>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235373A1-7F22-4440-9A6C-67FFCF7D6DF2}"/>
              </a:ext>
            </a:extLst>
          </p:cNvPr>
          <p:cNvPicPr>
            <a:picLocks noGrp="1" noChangeAspect="1"/>
          </p:cNvPicPr>
          <p:nvPr>
            <p:ph idx="1"/>
          </p:nvPr>
        </p:nvPicPr>
        <p:blipFill>
          <a:blip r:embed="rId2"/>
          <a:stretch>
            <a:fillRect/>
          </a:stretch>
        </p:blipFill>
        <p:spPr>
          <a:xfrm>
            <a:off x="942495" y="596975"/>
            <a:ext cx="10499214" cy="5664050"/>
          </a:xfrm>
        </p:spPr>
      </p:pic>
    </p:spTree>
    <p:extLst>
      <p:ext uri="{BB962C8B-B14F-4D97-AF65-F5344CB8AC3E}">
        <p14:creationId xmlns:p14="http://schemas.microsoft.com/office/powerpoint/2010/main" val="185487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FD83-1A58-43E1-82C2-D1E410DE83EA}"/>
              </a:ext>
            </a:extLst>
          </p:cNvPr>
          <p:cNvSpPr>
            <a:spLocks noGrp="1"/>
          </p:cNvSpPr>
          <p:nvPr>
            <p:ph type="title"/>
          </p:nvPr>
        </p:nvSpPr>
        <p:spPr/>
        <p:txBody>
          <a:bodyPr/>
          <a:lstStyle/>
          <a:p>
            <a:r>
              <a:rPr lang="tr-TR" noProof="1"/>
              <a:t>What will I implement?</a:t>
            </a:r>
          </a:p>
        </p:txBody>
      </p:sp>
      <p:sp>
        <p:nvSpPr>
          <p:cNvPr id="3" name="Content Placeholder 2">
            <a:extLst>
              <a:ext uri="{FF2B5EF4-FFF2-40B4-BE49-F238E27FC236}">
                <a16:creationId xmlns:a16="http://schemas.microsoft.com/office/drawing/2014/main" id="{0CFA43E6-700B-4EB9-A6CA-0F1BEA737493}"/>
              </a:ext>
            </a:extLst>
          </p:cNvPr>
          <p:cNvSpPr>
            <a:spLocks noGrp="1"/>
          </p:cNvSpPr>
          <p:nvPr>
            <p:ph idx="1"/>
          </p:nvPr>
        </p:nvSpPr>
        <p:spPr/>
        <p:txBody>
          <a:bodyPr/>
          <a:lstStyle/>
          <a:p>
            <a:r>
              <a:rPr lang="tr-TR" dirty="0"/>
              <a:t>A Linux </a:t>
            </a:r>
            <a:r>
              <a:rPr lang="en-US" dirty="0"/>
              <a:t>command</a:t>
            </a:r>
            <a:r>
              <a:rPr lang="tr-TR" dirty="0"/>
              <a:t> </a:t>
            </a:r>
            <a:r>
              <a:rPr lang="tr-TR" dirty="0" err="1"/>
              <a:t>named</a:t>
            </a:r>
            <a:r>
              <a:rPr lang="tr-TR" dirty="0"/>
              <a:t> «</a:t>
            </a:r>
            <a:r>
              <a:rPr lang="tr-TR" dirty="0" err="1"/>
              <a:t>bozmitm</a:t>
            </a:r>
            <a:r>
              <a:rPr lang="tr-TR" dirty="0"/>
              <a:t>» (</a:t>
            </a:r>
            <a:r>
              <a:rPr lang="tr-TR" dirty="0">
                <a:solidFill>
                  <a:srgbClr val="FF0000"/>
                </a:solidFill>
              </a:rPr>
              <a:t>B</a:t>
            </a:r>
            <a:r>
              <a:rPr lang="tr-TR" dirty="0"/>
              <a:t>arış </a:t>
            </a:r>
            <a:r>
              <a:rPr lang="tr-TR" dirty="0">
                <a:solidFill>
                  <a:srgbClr val="FF0000"/>
                </a:solidFill>
              </a:rPr>
              <a:t>Öz</a:t>
            </a:r>
            <a:r>
              <a:rPr lang="tr-TR" dirty="0"/>
              <a:t>baş </a:t>
            </a:r>
            <a:r>
              <a:rPr lang="tr-TR" dirty="0">
                <a:solidFill>
                  <a:srgbClr val="FF0000"/>
                </a:solidFill>
              </a:rPr>
              <a:t>M</a:t>
            </a:r>
            <a:r>
              <a:rPr lang="tr-TR" dirty="0"/>
              <a:t>an </a:t>
            </a:r>
            <a:r>
              <a:rPr lang="tr-TR" dirty="0" err="1">
                <a:solidFill>
                  <a:srgbClr val="FF0000"/>
                </a:solidFill>
              </a:rPr>
              <a:t>I</a:t>
            </a:r>
            <a:r>
              <a:rPr lang="tr-TR" dirty="0" err="1"/>
              <a:t>n</a:t>
            </a:r>
            <a:r>
              <a:rPr lang="tr-TR" dirty="0"/>
              <a:t> </a:t>
            </a:r>
            <a:r>
              <a:rPr lang="tr-TR" dirty="0" err="1">
                <a:solidFill>
                  <a:srgbClr val="FF0000"/>
                </a:solidFill>
              </a:rPr>
              <a:t>T</a:t>
            </a:r>
            <a:r>
              <a:rPr lang="tr-TR" dirty="0" err="1"/>
              <a:t>he</a:t>
            </a:r>
            <a:r>
              <a:rPr lang="tr-TR" dirty="0"/>
              <a:t> </a:t>
            </a:r>
            <a:r>
              <a:rPr lang="tr-TR" dirty="0" err="1">
                <a:solidFill>
                  <a:srgbClr val="FF0000"/>
                </a:solidFill>
              </a:rPr>
              <a:t>M</a:t>
            </a:r>
            <a:r>
              <a:rPr lang="tr-TR" dirty="0" err="1"/>
              <a:t>iddle</a:t>
            </a:r>
            <a:r>
              <a:rPr lang="tr-TR" dirty="0"/>
              <a:t>) </a:t>
            </a:r>
            <a:r>
              <a:rPr lang="en-US" dirty="0"/>
              <a:t>that</a:t>
            </a:r>
            <a:r>
              <a:rPr lang="tr-TR" dirty="0"/>
              <a:t> </a:t>
            </a:r>
            <a:r>
              <a:rPr lang="en-US" dirty="0"/>
              <a:t>perform</a:t>
            </a:r>
            <a:r>
              <a:rPr lang="tr-TR" dirty="0"/>
              <a:t> Man </a:t>
            </a:r>
            <a:r>
              <a:rPr lang="tr-TR" dirty="0" err="1"/>
              <a:t>In</a:t>
            </a:r>
            <a:r>
              <a:rPr lang="tr-TR" dirty="0"/>
              <a:t> </a:t>
            </a:r>
            <a:r>
              <a:rPr lang="tr-TR" dirty="0" err="1"/>
              <a:t>The</a:t>
            </a:r>
            <a:r>
              <a:rPr lang="tr-TR" dirty="0"/>
              <a:t> </a:t>
            </a:r>
            <a:r>
              <a:rPr lang="tr-TR" dirty="0" err="1"/>
              <a:t>Middle</a:t>
            </a:r>
            <a:r>
              <a:rPr lang="tr-TR" dirty="0"/>
              <a:t> Attack (aka MITM) </a:t>
            </a:r>
            <a:r>
              <a:rPr lang="tr-TR" dirty="0" err="1"/>
              <a:t>using</a:t>
            </a:r>
            <a:r>
              <a:rPr lang="tr-TR" dirty="0"/>
              <a:t> </a:t>
            </a:r>
            <a:r>
              <a:rPr lang="tr-TR" dirty="0" err="1"/>
              <a:t>access</a:t>
            </a:r>
            <a:r>
              <a:rPr lang="tr-TR" dirty="0"/>
              <a:t> </a:t>
            </a:r>
            <a:r>
              <a:rPr lang="tr-TR" dirty="0" err="1"/>
              <a:t>point</a:t>
            </a:r>
            <a:r>
              <a:rPr lang="tr-TR" dirty="0"/>
              <a:t>.</a:t>
            </a:r>
          </a:p>
          <a:p>
            <a:r>
              <a:rPr lang="tr-TR" dirty="0" err="1"/>
              <a:t>Setting</a:t>
            </a:r>
            <a:r>
              <a:rPr lang="tr-TR" dirty="0"/>
              <a:t> </a:t>
            </a:r>
            <a:r>
              <a:rPr lang="tr-TR" dirty="0" err="1"/>
              <a:t>up</a:t>
            </a:r>
            <a:r>
              <a:rPr lang="tr-TR" dirty="0"/>
              <a:t> a mobile </a:t>
            </a:r>
            <a:r>
              <a:rPr lang="tr-TR" dirty="0" err="1"/>
              <a:t>system</a:t>
            </a:r>
            <a:r>
              <a:rPr lang="tr-TR" dirty="0"/>
              <a:t> </a:t>
            </a:r>
            <a:r>
              <a:rPr lang="tr-TR" dirty="0" err="1"/>
              <a:t>using</a:t>
            </a:r>
            <a:r>
              <a:rPr lang="tr-TR" dirty="0"/>
              <a:t> </a:t>
            </a:r>
            <a:r>
              <a:rPr lang="tr-TR" dirty="0" err="1"/>
              <a:t>following</a:t>
            </a:r>
            <a:r>
              <a:rPr lang="tr-TR" dirty="0"/>
              <a:t>:</a:t>
            </a:r>
          </a:p>
          <a:p>
            <a:pPr lvl="1"/>
            <a:r>
              <a:rPr lang="tr-TR" dirty="0" err="1"/>
              <a:t>Raspberry</a:t>
            </a:r>
            <a:r>
              <a:rPr lang="tr-TR" dirty="0"/>
              <a:t> pi 3 B+</a:t>
            </a:r>
          </a:p>
          <a:p>
            <a:pPr lvl="1"/>
            <a:r>
              <a:rPr lang="tr-TR" dirty="0"/>
              <a:t>A </a:t>
            </a:r>
            <a:r>
              <a:rPr lang="tr-TR" dirty="0" err="1"/>
              <a:t>wireless</a:t>
            </a:r>
            <a:r>
              <a:rPr lang="tr-TR" dirty="0"/>
              <a:t> </a:t>
            </a:r>
            <a:r>
              <a:rPr lang="tr-TR" dirty="0" err="1"/>
              <a:t>adapter</a:t>
            </a:r>
            <a:r>
              <a:rPr lang="tr-TR" dirty="0"/>
              <a:t> </a:t>
            </a:r>
            <a:r>
              <a:rPr lang="tr-TR" dirty="0" err="1"/>
              <a:t>to</a:t>
            </a:r>
            <a:r>
              <a:rPr lang="tr-TR" dirty="0"/>
              <a:t> </a:t>
            </a:r>
            <a:r>
              <a:rPr lang="tr-TR" dirty="0" err="1"/>
              <a:t>perform</a:t>
            </a:r>
            <a:r>
              <a:rPr lang="tr-TR" dirty="0"/>
              <a:t> </a:t>
            </a:r>
            <a:r>
              <a:rPr lang="tr-TR" dirty="0" err="1"/>
              <a:t>the</a:t>
            </a:r>
            <a:r>
              <a:rPr lang="tr-TR" dirty="0"/>
              <a:t> </a:t>
            </a:r>
            <a:r>
              <a:rPr lang="tr-TR" dirty="0" err="1"/>
              <a:t>attack</a:t>
            </a:r>
            <a:r>
              <a:rPr lang="tr-TR" dirty="0"/>
              <a:t>.</a:t>
            </a:r>
          </a:p>
          <a:p>
            <a:pPr lvl="1"/>
            <a:r>
              <a:rPr lang="tr-TR" dirty="0"/>
              <a:t>A </a:t>
            </a:r>
            <a:r>
              <a:rPr lang="tr-TR" dirty="0" err="1"/>
              <a:t>power</a:t>
            </a:r>
            <a:r>
              <a:rPr lang="tr-TR" dirty="0"/>
              <a:t> bank </a:t>
            </a:r>
            <a:r>
              <a:rPr lang="tr-TR" dirty="0" err="1"/>
              <a:t>to</a:t>
            </a:r>
            <a:r>
              <a:rPr lang="tr-TR" dirty="0"/>
              <a:t> </a:t>
            </a:r>
            <a:r>
              <a:rPr lang="tr-TR" dirty="0" err="1"/>
              <a:t>power</a:t>
            </a:r>
            <a:r>
              <a:rPr lang="tr-TR" dirty="0"/>
              <a:t> it </a:t>
            </a:r>
          </a:p>
        </p:txBody>
      </p:sp>
    </p:spTree>
    <p:extLst>
      <p:ext uri="{BB962C8B-B14F-4D97-AF65-F5344CB8AC3E}">
        <p14:creationId xmlns:p14="http://schemas.microsoft.com/office/powerpoint/2010/main" val="29450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355F-A869-4D5F-A4F8-14DE9E070D5A}"/>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97EB5711-20D6-4E4B-BB31-7F9382F6977C}"/>
              </a:ext>
            </a:extLst>
          </p:cNvPr>
          <p:cNvPicPr>
            <a:picLocks noGrp="1" noChangeAspect="1"/>
          </p:cNvPicPr>
          <p:nvPr>
            <p:ph idx="1"/>
          </p:nvPr>
        </p:nvPicPr>
        <p:blipFill>
          <a:blip r:embed="rId2"/>
          <a:stretch>
            <a:fillRect/>
          </a:stretch>
        </p:blipFill>
        <p:spPr>
          <a:xfrm>
            <a:off x="710385" y="523602"/>
            <a:ext cx="10771230" cy="5810796"/>
          </a:xfrm>
        </p:spPr>
      </p:pic>
    </p:spTree>
    <p:extLst>
      <p:ext uri="{BB962C8B-B14F-4D97-AF65-F5344CB8AC3E}">
        <p14:creationId xmlns:p14="http://schemas.microsoft.com/office/powerpoint/2010/main" val="97453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B4D6-1B8E-469A-82BB-35C215E40BC4}"/>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CA7B5FDC-5D04-423D-90B6-3FF99B07AC31}"/>
              </a:ext>
            </a:extLst>
          </p:cNvPr>
          <p:cNvPicPr>
            <a:picLocks noGrp="1" noChangeAspect="1"/>
          </p:cNvPicPr>
          <p:nvPr>
            <p:ph idx="1"/>
          </p:nvPr>
        </p:nvPicPr>
        <p:blipFill>
          <a:blip r:embed="rId2"/>
          <a:stretch>
            <a:fillRect/>
          </a:stretch>
        </p:blipFill>
        <p:spPr>
          <a:xfrm>
            <a:off x="603711" y="417342"/>
            <a:ext cx="11165168" cy="6023315"/>
          </a:xfrm>
        </p:spPr>
      </p:pic>
    </p:spTree>
    <p:extLst>
      <p:ext uri="{BB962C8B-B14F-4D97-AF65-F5344CB8AC3E}">
        <p14:creationId xmlns:p14="http://schemas.microsoft.com/office/powerpoint/2010/main" val="3084679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EFA6-738F-460A-8069-987CD6624A81}"/>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819B63B8-53DF-4381-BA52-00782AEEF186}"/>
              </a:ext>
            </a:extLst>
          </p:cNvPr>
          <p:cNvPicPr>
            <a:picLocks noGrp="1" noChangeAspect="1"/>
          </p:cNvPicPr>
          <p:nvPr>
            <p:ph idx="1"/>
          </p:nvPr>
        </p:nvPicPr>
        <p:blipFill>
          <a:blip r:embed="rId2"/>
          <a:stretch>
            <a:fillRect/>
          </a:stretch>
        </p:blipFill>
        <p:spPr>
          <a:xfrm>
            <a:off x="801892" y="475325"/>
            <a:ext cx="10950209" cy="5907350"/>
          </a:xfrm>
        </p:spPr>
      </p:pic>
    </p:spTree>
    <p:extLst>
      <p:ext uri="{BB962C8B-B14F-4D97-AF65-F5344CB8AC3E}">
        <p14:creationId xmlns:p14="http://schemas.microsoft.com/office/powerpoint/2010/main" val="2830998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F09F-BDDB-4133-BDA2-EECC58C0282A}"/>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5C80D948-99B2-41A0-93AC-23DFE9EA8919}"/>
              </a:ext>
            </a:extLst>
          </p:cNvPr>
          <p:cNvPicPr>
            <a:picLocks noGrp="1" noChangeAspect="1"/>
          </p:cNvPicPr>
          <p:nvPr>
            <p:ph idx="1"/>
          </p:nvPr>
        </p:nvPicPr>
        <p:blipFill>
          <a:blip r:embed="rId2"/>
          <a:stretch>
            <a:fillRect/>
          </a:stretch>
        </p:blipFill>
        <p:spPr>
          <a:xfrm>
            <a:off x="714197" y="525659"/>
            <a:ext cx="10763605" cy="5806682"/>
          </a:xfrm>
        </p:spPr>
      </p:pic>
    </p:spTree>
    <p:extLst>
      <p:ext uri="{BB962C8B-B14F-4D97-AF65-F5344CB8AC3E}">
        <p14:creationId xmlns:p14="http://schemas.microsoft.com/office/powerpoint/2010/main" val="166204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2C48-85C3-4C21-A854-A04DD2C83E2B}"/>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ADC3ADB0-4201-4017-81E4-830FFE6399F2}"/>
              </a:ext>
            </a:extLst>
          </p:cNvPr>
          <p:cNvPicPr>
            <a:picLocks noGrp="1" noChangeAspect="1"/>
          </p:cNvPicPr>
          <p:nvPr>
            <p:ph idx="1"/>
          </p:nvPr>
        </p:nvPicPr>
        <p:blipFill>
          <a:blip r:embed="rId2"/>
          <a:stretch>
            <a:fillRect/>
          </a:stretch>
        </p:blipFill>
        <p:spPr>
          <a:xfrm>
            <a:off x="552311" y="438325"/>
            <a:ext cx="11087378" cy="5981349"/>
          </a:xfrm>
        </p:spPr>
      </p:pic>
    </p:spTree>
    <p:extLst>
      <p:ext uri="{BB962C8B-B14F-4D97-AF65-F5344CB8AC3E}">
        <p14:creationId xmlns:p14="http://schemas.microsoft.com/office/powerpoint/2010/main" val="1206056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A19B-A770-40C6-8BB8-5F8706C44CDB}"/>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1B163238-569C-4FEC-AB1C-63FD4C19FE0F}"/>
              </a:ext>
            </a:extLst>
          </p:cNvPr>
          <p:cNvPicPr>
            <a:picLocks noGrp="1" noChangeAspect="1"/>
          </p:cNvPicPr>
          <p:nvPr>
            <p:ph idx="1"/>
          </p:nvPr>
        </p:nvPicPr>
        <p:blipFill>
          <a:blip r:embed="rId2"/>
          <a:stretch>
            <a:fillRect/>
          </a:stretch>
        </p:blipFill>
        <p:spPr>
          <a:xfrm>
            <a:off x="524974" y="371213"/>
            <a:ext cx="11336185" cy="6115574"/>
          </a:xfrm>
        </p:spPr>
      </p:pic>
    </p:spTree>
    <p:extLst>
      <p:ext uri="{BB962C8B-B14F-4D97-AF65-F5344CB8AC3E}">
        <p14:creationId xmlns:p14="http://schemas.microsoft.com/office/powerpoint/2010/main" val="401714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B493-A3E5-42A5-8EAB-4D03F39BCB7B}"/>
              </a:ext>
            </a:extLst>
          </p:cNvPr>
          <p:cNvSpPr>
            <a:spLocks noGrp="1"/>
          </p:cNvSpPr>
          <p:nvPr>
            <p:ph type="title"/>
          </p:nvPr>
        </p:nvSpPr>
        <p:spPr>
          <a:xfrm>
            <a:off x="-1431686" y="0"/>
            <a:ext cx="7958331" cy="1077229"/>
          </a:xfrm>
        </p:spPr>
        <p:txBody>
          <a:bodyPr/>
          <a:lstStyle/>
          <a:p>
            <a:r>
              <a:rPr lang="tr-TR" dirty="0" err="1"/>
              <a:t>Cookie</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9EFD5995-6A27-4384-9A3F-E7653AC178DF}"/>
              </a:ext>
            </a:extLst>
          </p:cNvPr>
          <p:cNvPicPr>
            <a:picLocks noGrp="1" noChangeAspect="1"/>
          </p:cNvPicPr>
          <p:nvPr>
            <p:ph idx="1"/>
          </p:nvPr>
        </p:nvPicPr>
        <p:blipFill>
          <a:blip r:embed="rId2"/>
          <a:stretch>
            <a:fillRect/>
          </a:stretch>
        </p:blipFill>
        <p:spPr>
          <a:xfrm>
            <a:off x="404563" y="538614"/>
            <a:ext cx="11382873" cy="6140761"/>
          </a:xfrm>
        </p:spPr>
      </p:pic>
    </p:spTree>
    <p:extLst>
      <p:ext uri="{BB962C8B-B14F-4D97-AF65-F5344CB8AC3E}">
        <p14:creationId xmlns:p14="http://schemas.microsoft.com/office/powerpoint/2010/main" val="101551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DAD8-106B-4BD0-8E6A-81E4D9F2D3D6}"/>
              </a:ext>
            </a:extLst>
          </p:cNvPr>
          <p:cNvSpPr>
            <a:spLocks noGrp="1"/>
          </p:cNvSpPr>
          <p:nvPr>
            <p:ph type="title"/>
          </p:nvPr>
        </p:nvSpPr>
        <p:spPr>
          <a:xfrm>
            <a:off x="1135346" y="128548"/>
            <a:ext cx="7958331" cy="1077229"/>
          </a:xfrm>
        </p:spPr>
        <p:txBody>
          <a:bodyPr/>
          <a:lstStyle/>
          <a:p>
            <a:r>
              <a:rPr lang="tr-TR" dirty="0"/>
              <a:t>Facebook </a:t>
            </a:r>
            <a:r>
              <a:rPr lang="tr-TR" dirty="0" err="1"/>
              <a:t>posting</a:t>
            </a:r>
            <a:r>
              <a:rPr lang="tr-TR" dirty="0"/>
              <a:t> </a:t>
            </a:r>
            <a:r>
              <a:rPr lang="tr-TR" dirty="0" err="1"/>
              <a:t>mouse</a:t>
            </a:r>
            <a:r>
              <a:rPr lang="tr-TR" dirty="0"/>
              <a:t> </a:t>
            </a:r>
            <a:r>
              <a:rPr lang="tr-TR" dirty="0" err="1"/>
              <a:t>coordinates</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3929F634-CBAE-4A91-8A2A-212385CFDB81}"/>
              </a:ext>
            </a:extLst>
          </p:cNvPr>
          <p:cNvPicPr>
            <a:picLocks noGrp="1" noChangeAspect="1"/>
          </p:cNvPicPr>
          <p:nvPr>
            <p:ph idx="1"/>
          </p:nvPr>
        </p:nvPicPr>
        <p:blipFill>
          <a:blip r:embed="rId2"/>
          <a:stretch>
            <a:fillRect/>
          </a:stretch>
        </p:blipFill>
        <p:spPr>
          <a:xfrm>
            <a:off x="497926" y="797153"/>
            <a:ext cx="5432002" cy="2930422"/>
          </a:xfrm>
        </p:spPr>
      </p:pic>
      <p:pic>
        <p:nvPicPr>
          <p:cNvPr id="7" name="Picture 6" descr="A screen shot of a computer&#10;&#10;Description automatically generated">
            <a:extLst>
              <a:ext uri="{FF2B5EF4-FFF2-40B4-BE49-F238E27FC236}">
                <a16:creationId xmlns:a16="http://schemas.microsoft.com/office/drawing/2014/main" id="{BA8AA5AF-2974-4B76-8A6C-70391179AC85}"/>
              </a:ext>
            </a:extLst>
          </p:cNvPr>
          <p:cNvPicPr>
            <a:picLocks noChangeAspect="1"/>
          </p:cNvPicPr>
          <p:nvPr/>
        </p:nvPicPr>
        <p:blipFill>
          <a:blip r:embed="rId3"/>
          <a:stretch>
            <a:fillRect/>
          </a:stretch>
        </p:blipFill>
        <p:spPr>
          <a:xfrm>
            <a:off x="6377676" y="797153"/>
            <a:ext cx="5432002" cy="2930422"/>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C3A6DFFE-DCAE-4E05-A161-1AFAF893F005}"/>
              </a:ext>
            </a:extLst>
          </p:cNvPr>
          <p:cNvPicPr>
            <a:picLocks noChangeAspect="1"/>
          </p:cNvPicPr>
          <p:nvPr/>
        </p:nvPicPr>
        <p:blipFill>
          <a:blip r:embed="rId4"/>
          <a:stretch>
            <a:fillRect/>
          </a:stretch>
        </p:blipFill>
        <p:spPr>
          <a:xfrm>
            <a:off x="562827" y="3834042"/>
            <a:ext cx="5367101" cy="289541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00DD7C8E-4EB7-4BE3-9270-918B7BC332DF}"/>
              </a:ext>
            </a:extLst>
          </p:cNvPr>
          <p:cNvPicPr>
            <a:picLocks noChangeAspect="1"/>
          </p:cNvPicPr>
          <p:nvPr/>
        </p:nvPicPr>
        <p:blipFill>
          <a:blip r:embed="rId5"/>
          <a:stretch>
            <a:fillRect/>
          </a:stretch>
        </p:blipFill>
        <p:spPr>
          <a:xfrm>
            <a:off x="6377677" y="3834042"/>
            <a:ext cx="5432004" cy="2895410"/>
          </a:xfrm>
          <a:prstGeom prst="rect">
            <a:avLst/>
          </a:prstGeom>
        </p:spPr>
      </p:pic>
    </p:spTree>
    <p:extLst>
      <p:ext uri="{BB962C8B-B14F-4D97-AF65-F5344CB8AC3E}">
        <p14:creationId xmlns:p14="http://schemas.microsoft.com/office/powerpoint/2010/main" val="168184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BDAC0-1EC7-460D-887C-FDFC5363AAA1}"/>
              </a:ext>
            </a:extLst>
          </p:cNvPr>
          <p:cNvSpPr>
            <a:spLocks noGrp="1"/>
          </p:cNvSpPr>
          <p:nvPr>
            <p:ph type="title"/>
          </p:nvPr>
        </p:nvSpPr>
        <p:spPr>
          <a:xfrm>
            <a:off x="2293027" y="514441"/>
            <a:ext cx="7958331" cy="1077229"/>
          </a:xfrm>
        </p:spPr>
        <p:txBody>
          <a:bodyPr/>
          <a:lstStyle/>
          <a:p>
            <a:pPr algn="ctr"/>
            <a:r>
              <a:rPr lang="tr-TR" dirty="0"/>
              <a:t>LMS post</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591CEAF6-56FE-4252-9102-1839036415FB}"/>
              </a:ext>
            </a:extLst>
          </p:cNvPr>
          <p:cNvPicPr>
            <a:picLocks noGrp="1" noChangeAspect="1"/>
          </p:cNvPicPr>
          <p:nvPr>
            <p:ph idx="1"/>
          </p:nvPr>
        </p:nvPicPr>
        <p:blipFill>
          <a:blip r:embed="rId2"/>
          <a:stretch>
            <a:fillRect/>
          </a:stretch>
        </p:blipFill>
        <p:spPr>
          <a:xfrm>
            <a:off x="1770077" y="1407130"/>
            <a:ext cx="8606229" cy="4642834"/>
          </a:xfrm>
        </p:spPr>
      </p:pic>
    </p:spTree>
    <p:extLst>
      <p:ext uri="{BB962C8B-B14F-4D97-AF65-F5344CB8AC3E}">
        <p14:creationId xmlns:p14="http://schemas.microsoft.com/office/powerpoint/2010/main" val="3620138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F01F-1E97-46C6-93E2-8BCBD68CD9BF}"/>
              </a:ext>
            </a:extLst>
          </p:cNvPr>
          <p:cNvSpPr>
            <a:spLocks noGrp="1"/>
          </p:cNvSpPr>
          <p:nvPr>
            <p:ph type="title"/>
          </p:nvPr>
        </p:nvSpPr>
        <p:spPr>
          <a:xfrm>
            <a:off x="1823242" y="589942"/>
            <a:ext cx="7958331" cy="1077229"/>
          </a:xfrm>
        </p:spPr>
        <p:txBody>
          <a:bodyPr/>
          <a:lstStyle/>
          <a:p>
            <a:pPr algn="ctr"/>
            <a:r>
              <a:rPr lang="tr-TR" dirty="0"/>
              <a:t>LMS </a:t>
            </a:r>
            <a:r>
              <a:rPr lang="tr-TR" dirty="0" err="1"/>
              <a:t>auth</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7A1C642C-91D9-4544-8906-8CE2550F3422}"/>
              </a:ext>
            </a:extLst>
          </p:cNvPr>
          <p:cNvPicPr>
            <a:picLocks noGrp="1" noChangeAspect="1"/>
          </p:cNvPicPr>
          <p:nvPr>
            <p:ph idx="1"/>
          </p:nvPr>
        </p:nvPicPr>
        <p:blipFill>
          <a:blip r:embed="rId2"/>
          <a:stretch>
            <a:fillRect/>
          </a:stretch>
        </p:blipFill>
        <p:spPr>
          <a:xfrm>
            <a:off x="1510905" y="1464748"/>
            <a:ext cx="9059234" cy="4887219"/>
          </a:xfrm>
        </p:spPr>
      </p:pic>
    </p:spTree>
    <p:extLst>
      <p:ext uri="{BB962C8B-B14F-4D97-AF65-F5344CB8AC3E}">
        <p14:creationId xmlns:p14="http://schemas.microsoft.com/office/powerpoint/2010/main" val="356910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6157-B4A2-4E05-A899-D68641B95EA6}"/>
              </a:ext>
            </a:extLst>
          </p:cNvPr>
          <p:cNvSpPr>
            <a:spLocks noGrp="1"/>
          </p:cNvSpPr>
          <p:nvPr>
            <p:ph type="title"/>
          </p:nvPr>
        </p:nvSpPr>
        <p:spPr/>
        <p:txBody>
          <a:bodyPr/>
          <a:lstStyle/>
          <a:p>
            <a:r>
              <a:rPr lang="tr-TR" dirty="0"/>
              <a:t>Man </a:t>
            </a:r>
            <a:r>
              <a:rPr lang="tr-TR" dirty="0" err="1"/>
              <a:t>In</a:t>
            </a:r>
            <a:r>
              <a:rPr lang="tr-TR" dirty="0"/>
              <a:t> </a:t>
            </a:r>
            <a:r>
              <a:rPr lang="tr-TR" dirty="0" err="1"/>
              <a:t>The</a:t>
            </a:r>
            <a:r>
              <a:rPr lang="tr-TR" dirty="0"/>
              <a:t> </a:t>
            </a:r>
            <a:r>
              <a:rPr lang="tr-TR" dirty="0" err="1"/>
              <a:t>Middle</a:t>
            </a:r>
            <a:r>
              <a:rPr lang="tr-TR" dirty="0"/>
              <a:t> Attack</a:t>
            </a:r>
            <a:endParaRPr lang="en-US" dirty="0"/>
          </a:p>
        </p:txBody>
      </p:sp>
      <p:sp>
        <p:nvSpPr>
          <p:cNvPr id="8" name="Content Placeholder 7">
            <a:extLst>
              <a:ext uri="{FF2B5EF4-FFF2-40B4-BE49-F238E27FC236}">
                <a16:creationId xmlns:a16="http://schemas.microsoft.com/office/drawing/2014/main" id="{056A849F-8441-4EF5-B3C0-59E60F75E110}"/>
              </a:ext>
            </a:extLst>
          </p:cNvPr>
          <p:cNvSpPr>
            <a:spLocks noGrp="1"/>
          </p:cNvSpPr>
          <p:nvPr>
            <p:ph idx="1"/>
          </p:nvPr>
        </p:nvSpPr>
        <p:spPr>
          <a:xfrm>
            <a:off x="2773599" y="1523609"/>
            <a:ext cx="7796540" cy="3997828"/>
          </a:xfrm>
        </p:spPr>
        <p:txBody>
          <a:bodyPr/>
          <a:lstStyle/>
          <a:p>
            <a:r>
              <a:rPr lang="en-US" dirty="0"/>
              <a:t>In </a:t>
            </a:r>
            <a:r>
              <a:rPr lang="en-US" dirty="0">
                <a:hlinkClick r:id="rId2" tooltip="Cryptography"/>
              </a:rPr>
              <a:t>cryptography</a:t>
            </a:r>
            <a:r>
              <a:rPr lang="en-US" dirty="0"/>
              <a:t> and </a:t>
            </a:r>
            <a:r>
              <a:rPr lang="en-US" dirty="0">
                <a:hlinkClick r:id="rId3" tooltip="Computer security"/>
              </a:rPr>
              <a:t>computer security</a:t>
            </a:r>
            <a:r>
              <a:rPr lang="en-US" dirty="0"/>
              <a:t>, a </a:t>
            </a:r>
            <a:r>
              <a:rPr lang="en-US" b="1" dirty="0"/>
              <a:t>man-in-the-middle attack</a:t>
            </a:r>
            <a:r>
              <a:rPr lang="en-US" dirty="0"/>
              <a:t> (</a:t>
            </a:r>
            <a:r>
              <a:rPr lang="en-US" b="1" dirty="0"/>
              <a:t>MITM</a:t>
            </a:r>
            <a:r>
              <a:rPr lang="en-US" dirty="0"/>
              <a:t>) is an attack where the attacker secretly relays and possibly alters the communication between two parties who believe they are directly communicating with each other.</a:t>
            </a:r>
          </a:p>
        </p:txBody>
      </p:sp>
    </p:spTree>
    <p:extLst>
      <p:ext uri="{BB962C8B-B14F-4D97-AF65-F5344CB8AC3E}">
        <p14:creationId xmlns:p14="http://schemas.microsoft.com/office/powerpoint/2010/main" val="2398537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7BDE-5EB4-4BAD-974A-356F6B68EFB3}"/>
              </a:ext>
            </a:extLst>
          </p:cNvPr>
          <p:cNvSpPr>
            <a:spLocks noGrp="1"/>
          </p:cNvSpPr>
          <p:nvPr>
            <p:ph type="title"/>
          </p:nvPr>
        </p:nvSpPr>
        <p:spPr>
          <a:xfrm>
            <a:off x="-584397" y="371829"/>
            <a:ext cx="7958331" cy="1077229"/>
          </a:xfrm>
        </p:spPr>
        <p:txBody>
          <a:bodyPr/>
          <a:lstStyle/>
          <a:p>
            <a:r>
              <a:rPr lang="tr-TR" dirty="0"/>
              <a:t>LMS </a:t>
            </a:r>
            <a:r>
              <a:rPr lang="tr-TR" dirty="0" err="1"/>
              <a:t>auth</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0EF66861-845A-452B-85F1-3561DCF92681}"/>
              </a:ext>
            </a:extLst>
          </p:cNvPr>
          <p:cNvPicPr>
            <a:picLocks noGrp="1" noChangeAspect="1"/>
          </p:cNvPicPr>
          <p:nvPr>
            <p:ph idx="1"/>
          </p:nvPr>
        </p:nvPicPr>
        <p:blipFill>
          <a:blip r:embed="rId2"/>
          <a:stretch>
            <a:fillRect/>
          </a:stretch>
        </p:blipFill>
        <p:spPr>
          <a:xfrm>
            <a:off x="852875" y="1090568"/>
            <a:ext cx="10001605" cy="5395603"/>
          </a:xfrm>
        </p:spPr>
      </p:pic>
    </p:spTree>
    <p:extLst>
      <p:ext uri="{BB962C8B-B14F-4D97-AF65-F5344CB8AC3E}">
        <p14:creationId xmlns:p14="http://schemas.microsoft.com/office/powerpoint/2010/main" val="2674481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9271-8078-45B0-A8B3-0B86E964078F}"/>
              </a:ext>
            </a:extLst>
          </p:cNvPr>
          <p:cNvSpPr>
            <a:spLocks noGrp="1"/>
          </p:cNvSpPr>
          <p:nvPr>
            <p:ph type="title"/>
          </p:nvPr>
        </p:nvSpPr>
        <p:spPr>
          <a:xfrm>
            <a:off x="2782723" y="1525902"/>
            <a:ext cx="7958331" cy="1077229"/>
          </a:xfrm>
        </p:spPr>
        <p:txBody>
          <a:bodyPr/>
          <a:lstStyle/>
          <a:p>
            <a:r>
              <a:rPr lang="tr-TR" dirty="0" err="1"/>
              <a:t>The</a:t>
            </a:r>
            <a:r>
              <a:rPr lang="tr-TR" dirty="0"/>
              <a:t> </a:t>
            </a:r>
            <a:r>
              <a:rPr lang="tr-TR" dirty="0" err="1"/>
              <a:t>End</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6F3916BE-0B33-43AA-8465-E48444E80E68}"/>
              </a:ext>
            </a:extLst>
          </p:cNvPr>
          <p:cNvPicPr>
            <a:picLocks noGrp="1" noChangeAspect="1"/>
          </p:cNvPicPr>
          <p:nvPr>
            <p:ph idx="4294967295"/>
          </p:nvPr>
        </p:nvPicPr>
        <p:blipFill>
          <a:blip r:embed="rId2"/>
          <a:stretch>
            <a:fillRect/>
          </a:stretch>
        </p:blipFill>
        <p:spPr>
          <a:xfrm>
            <a:off x="162370" y="968747"/>
            <a:ext cx="8280400" cy="4465637"/>
          </a:xfrm>
        </p:spPr>
      </p:pic>
      <p:sp>
        <p:nvSpPr>
          <p:cNvPr id="6" name="TextBox 5">
            <a:extLst>
              <a:ext uri="{FF2B5EF4-FFF2-40B4-BE49-F238E27FC236}">
                <a16:creationId xmlns:a16="http://schemas.microsoft.com/office/drawing/2014/main" id="{5A750166-6B90-4671-816F-6652BD4019BC}"/>
              </a:ext>
            </a:extLst>
          </p:cNvPr>
          <p:cNvSpPr txBox="1"/>
          <p:nvPr/>
        </p:nvSpPr>
        <p:spPr>
          <a:xfrm>
            <a:off x="8568108" y="3303758"/>
            <a:ext cx="3059869" cy="1138773"/>
          </a:xfrm>
          <a:prstGeom prst="rect">
            <a:avLst/>
          </a:prstGeom>
          <a:noFill/>
        </p:spPr>
        <p:txBody>
          <a:bodyPr wrap="square" rtlCol="0">
            <a:spAutoFit/>
          </a:bodyPr>
          <a:lstStyle/>
          <a:p>
            <a:r>
              <a:rPr lang="tr-TR" sz="3400" dirty="0">
                <a:latin typeface="+mj-lt"/>
                <a:ea typeface="+mj-ea"/>
                <a:cs typeface="+mj-cs"/>
              </a:rPr>
              <a:t>Barış Özbaş </a:t>
            </a:r>
          </a:p>
          <a:p>
            <a:r>
              <a:rPr lang="tr-TR" sz="3400" dirty="0">
                <a:latin typeface="+mj-lt"/>
                <a:ea typeface="+mj-ea"/>
                <a:cs typeface="+mj-cs"/>
              </a:rPr>
              <a:t>	 </a:t>
            </a:r>
            <a:r>
              <a:rPr lang="tr-TR" sz="2400" dirty="0">
                <a:latin typeface="+mj-lt"/>
                <a:ea typeface="+mj-ea"/>
                <a:cs typeface="+mj-cs"/>
              </a:rPr>
              <a:t>S014669</a:t>
            </a:r>
            <a:endParaRPr lang="en-US" sz="2400" dirty="0">
              <a:latin typeface="+mj-lt"/>
              <a:ea typeface="+mj-ea"/>
              <a:cs typeface="+mj-cs"/>
            </a:endParaRPr>
          </a:p>
        </p:txBody>
      </p:sp>
      <p:sp>
        <p:nvSpPr>
          <p:cNvPr id="3" name="TextBox 2">
            <a:extLst>
              <a:ext uri="{FF2B5EF4-FFF2-40B4-BE49-F238E27FC236}">
                <a16:creationId xmlns:a16="http://schemas.microsoft.com/office/drawing/2014/main" id="{C88C3B2E-DF6E-4407-AE3B-FF54CB8D2013}"/>
              </a:ext>
            </a:extLst>
          </p:cNvPr>
          <p:cNvSpPr txBox="1"/>
          <p:nvPr/>
        </p:nvSpPr>
        <p:spPr>
          <a:xfrm>
            <a:off x="2358705" y="5687736"/>
            <a:ext cx="7474590" cy="584775"/>
          </a:xfrm>
          <a:prstGeom prst="rect">
            <a:avLst/>
          </a:prstGeom>
          <a:noFill/>
        </p:spPr>
        <p:txBody>
          <a:bodyPr wrap="square" rtlCol="0">
            <a:spAutoFit/>
          </a:bodyPr>
          <a:lstStyle/>
          <a:p>
            <a:r>
              <a:rPr lang="en-US" sz="3200" dirty="0">
                <a:solidFill>
                  <a:srgbClr val="00B0F0"/>
                </a:solidFill>
                <a:hlinkClick r:id="rId3">
                  <a:extLst>
                    <a:ext uri="{A12FA001-AC4F-418D-AE19-62706E023703}">
                      <ahyp:hlinkClr xmlns:ahyp="http://schemas.microsoft.com/office/drawing/2018/hyperlinkcolor" val="tx"/>
                    </a:ext>
                  </a:extLst>
                </a:hlinkClick>
              </a:rPr>
              <a:t>https://github.com/barisozbas</a:t>
            </a:r>
            <a:endParaRPr lang="en-US" sz="3200" dirty="0">
              <a:solidFill>
                <a:srgbClr val="00B0F0"/>
              </a:solidFill>
            </a:endParaRPr>
          </a:p>
        </p:txBody>
      </p:sp>
    </p:spTree>
    <p:extLst>
      <p:ext uri="{BB962C8B-B14F-4D97-AF65-F5344CB8AC3E}">
        <p14:creationId xmlns:p14="http://schemas.microsoft.com/office/powerpoint/2010/main" val="127263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D407-81E7-40BC-AF71-4CAFD1DDCBC6}"/>
              </a:ext>
            </a:extLst>
          </p:cNvPr>
          <p:cNvSpPr>
            <a:spLocks noGrp="1"/>
          </p:cNvSpPr>
          <p:nvPr>
            <p:ph type="title"/>
          </p:nvPr>
        </p:nvSpPr>
        <p:spPr/>
        <p:txBody>
          <a:bodyPr/>
          <a:lstStyle/>
          <a:p>
            <a:r>
              <a:rPr lang="tr-TR" dirty="0" err="1"/>
              <a:t>Example</a:t>
            </a:r>
            <a:r>
              <a:rPr lang="tr-TR" dirty="0"/>
              <a:t> MITM</a:t>
            </a:r>
            <a:endParaRPr lang="en-US" dirty="0"/>
          </a:p>
        </p:txBody>
      </p:sp>
      <p:sp>
        <p:nvSpPr>
          <p:cNvPr id="4" name="Rectangle 1">
            <a:extLst>
              <a:ext uri="{FF2B5EF4-FFF2-40B4-BE49-F238E27FC236}">
                <a16:creationId xmlns:a16="http://schemas.microsoft.com/office/drawing/2014/main" id="{D8175448-479E-4440-B105-C976213C973C}"/>
              </a:ext>
            </a:extLst>
          </p:cNvPr>
          <p:cNvSpPr>
            <a:spLocks noGrp="1" noChangeArrowheads="1"/>
          </p:cNvSpPr>
          <p:nvPr>
            <p:ph idx="1"/>
          </p:nvPr>
        </p:nvSpPr>
        <p:spPr bwMode="auto">
          <a:xfrm>
            <a:off x="2169602" y="2316875"/>
            <a:ext cx="8400537" cy="27565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222222"/>
                </a:solidFill>
                <a:effectLst/>
                <a:latin typeface="Arial" panose="020B0604020202020204" pitchFamily="34" charset="0"/>
              </a:rPr>
              <a:t>Alice sends a message to Bob, which is intercepted by Mallory: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"Hi Bob, it's Alice. Give me your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000" b="0" i="0" u="none" strike="noStrike" cap="none" normalizeH="0" baseline="0" dirty="0">
                <a:ln>
                  <a:noFill/>
                </a:ln>
                <a:solidFill>
                  <a:srgbClr val="222222"/>
                </a:solidFill>
                <a:effectLst/>
                <a:latin typeface="Arial" panose="020B0604020202020204" pitchFamily="34" charset="0"/>
              </a:rPr>
              <a:t>Mallory relays this message to Bob; Bob cannot tell it is not really from Alice: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"Hi Bob, it's Alice. Give me your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000" b="0" i="0" u="none" strike="noStrike" cap="none" normalizeH="0" baseline="0" dirty="0">
                <a:ln>
                  <a:noFill/>
                </a:ln>
                <a:solidFill>
                  <a:srgbClr val="222222"/>
                </a:solidFill>
                <a:effectLst/>
                <a:latin typeface="Arial" panose="020B0604020202020204" pitchFamily="34" charset="0"/>
              </a:rPr>
              <a:t>Bob responds with his encryption key: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1" u="none" strike="noStrike" cap="none" normalizeH="0" baseline="0" dirty="0">
                <a:ln>
                  <a:noFill/>
                </a:ln>
                <a:solidFill>
                  <a:srgbClr val="222222"/>
                </a:solidFill>
                <a:effectLst/>
                <a:latin typeface="Arial" panose="020B0604020202020204" pitchFamily="34" charset="0"/>
              </a:rPr>
              <a:t>[Bob's key]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000" b="0" i="0" u="none" strike="noStrike" cap="none" normalizeH="0" baseline="0" dirty="0">
                <a:ln>
                  <a:noFill/>
                </a:ln>
                <a:solidFill>
                  <a:srgbClr val="222222"/>
                </a:solidFill>
                <a:effectLst/>
                <a:latin typeface="Arial" panose="020B0604020202020204" pitchFamily="34" charset="0"/>
              </a:rPr>
              <a:t>Mallory replaces Bob's key with her own, and relays this to Alice, claiming that it is Bob's key: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1" u="none" strike="noStrike" cap="none" normalizeH="0" baseline="0" dirty="0">
                <a:ln>
                  <a:noFill/>
                </a:ln>
                <a:solidFill>
                  <a:srgbClr val="222222"/>
                </a:solidFill>
                <a:effectLst/>
                <a:latin typeface="Arial" panose="020B0604020202020204" pitchFamily="34" charset="0"/>
              </a:rPr>
              <a:t>[Mallory's key]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000" b="0" i="0" u="none" strike="noStrike" cap="none" normalizeH="0" baseline="0" dirty="0">
                <a:ln>
                  <a:noFill/>
                </a:ln>
                <a:solidFill>
                  <a:srgbClr val="222222"/>
                </a:solidFill>
                <a:effectLst/>
                <a:latin typeface="Arial" panose="020B0604020202020204" pitchFamily="34" charset="0"/>
              </a:rPr>
              <a:t>Alice encrypts a message with what she believes to be Bob's key, thinking that only Bob can read it: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"Meet me at the bus stop!" [encrypted with Mallory's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000" b="0" i="0" u="none" strike="noStrike" cap="none" normalizeH="0" baseline="0" dirty="0">
                <a:ln>
                  <a:noFill/>
                </a:ln>
                <a:solidFill>
                  <a:srgbClr val="222222"/>
                </a:solidFill>
                <a:effectLst/>
                <a:latin typeface="Arial" panose="020B0604020202020204" pitchFamily="34" charset="0"/>
              </a:rPr>
              <a:t>However, because it was actually encrypted with Mallory's key, Mallory can decrypt it, read it, modify it (if desired), re-encrypt with Bob's key, and forward it to Bob:</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"Meet me at the van down by the river!" [encrypted with Bob's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000" b="0" i="0" u="none" strike="noStrike" cap="none" normalizeH="0" baseline="0" dirty="0">
                <a:ln>
                  <a:noFill/>
                </a:ln>
                <a:solidFill>
                  <a:srgbClr val="222222"/>
                </a:solidFill>
                <a:effectLst/>
                <a:latin typeface="Arial" panose="020B0604020202020204" pitchFamily="34" charset="0"/>
              </a:rPr>
              <a:t>Bob thinks that this message is a secure communication from Alice.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187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n in the middle attack">
            <a:extLst>
              <a:ext uri="{FF2B5EF4-FFF2-40B4-BE49-F238E27FC236}">
                <a16:creationId xmlns:a16="http://schemas.microsoft.com/office/drawing/2014/main" id="{B962BF10-735D-44AB-B31D-D8085671E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523" y="1400961"/>
            <a:ext cx="4358954" cy="4358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man in the middle attack">
            <a:extLst>
              <a:ext uri="{FF2B5EF4-FFF2-40B4-BE49-F238E27FC236}">
                <a16:creationId xmlns:a16="http://schemas.microsoft.com/office/drawing/2014/main" id="{ECE09C05-65D4-41B0-9375-857E92DD9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524" y="2147582"/>
            <a:ext cx="5306485" cy="307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5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D44C-2C5D-4BBB-B1E7-6936E3CF4119}"/>
              </a:ext>
            </a:extLst>
          </p:cNvPr>
          <p:cNvSpPr>
            <a:spLocks noGrp="1"/>
          </p:cNvSpPr>
          <p:nvPr>
            <p:ph type="title"/>
          </p:nvPr>
        </p:nvSpPr>
        <p:spPr/>
        <p:txBody>
          <a:bodyPr/>
          <a:lstStyle/>
          <a:p>
            <a:r>
              <a:rPr lang="en-US" dirty="0"/>
              <a:t>Types of Man-in-the-Middle Attacks</a:t>
            </a:r>
            <a:br>
              <a:rPr lang="en-US" dirty="0"/>
            </a:br>
            <a:endParaRPr lang="en-US" dirty="0"/>
          </a:p>
        </p:txBody>
      </p:sp>
      <p:sp>
        <p:nvSpPr>
          <p:cNvPr id="3" name="Content Placeholder 2">
            <a:extLst>
              <a:ext uri="{FF2B5EF4-FFF2-40B4-BE49-F238E27FC236}">
                <a16:creationId xmlns:a16="http://schemas.microsoft.com/office/drawing/2014/main" id="{F70C58D9-3B3E-4C90-ACCC-95DD54219B92}"/>
              </a:ext>
            </a:extLst>
          </p:cNvPr>
          <p:cNvSpPr>
            <a:spLocks noGrp="1"/>
          </p:cNvSpPr>
          <p:nvPr>
            <p:ph idx="1"/>
          </p:nvPr>
        </p:nvSpPr>
        <p:spPr>
          <a:xfrm>
            <a:off x="2197730" y="2009400"/>
            <a:ext cx="7796540" cy="4927524"/>
          </a:xfrm>
        </p:spPr>
        <p:txBody>
          <a:bodyPr>
            <a:normAutofit/>
          </a:bodyPr>
          <a:lstStyle/>
          <a:p>
            <a:pPr marL="0" indent="0">
              <a:buNone/>
            </a:pPr>
            <a:r>
              <a:rPr lang="tr-TR" b="1" dirty="0"/>
              <a:t>1. </a:t>
            </a:r>
            <a:r>
              <a:rPr lang="en-US" b="1" dirty="0"/>
              <a:t>Rogue Access Point </a:t>
            </a:r>
            <a:endParaRPr lang="tr-TR" b="1" dirty="0"/>
          </a:p>
          <a:p>
            <a:r>
              <a:rPr lang="en-US" sz="1600" dirty="0"/>
              <a:t>Devices equipped with wireless cards will often try to auto connect to the access point that is emitting the strongest signal. Attackers can set up their own wireless access point and trick nearby devices to join its domain. All of the victim’s network traffic can now be manipulated by the attacker. This is dangerous because the attacker does not even have to be on a trusted network to do </a:t>
            </a:r>
            <a:r>
              <a:rPr lang="en-US" sz="1600" dirty="0" err="1"/>
              <a:t>th</a:t>
            </a:r>
            <a:r>
              <a:rPr lang="tr-TR" sz="1600" dirty="0"/>
              <a:t>is t</a:t>
            </a:r>
            <a:r>
              <a:rPr lang="en-US" sz="1600" dirty="0"/>
              <a:t>he attacker simply needs a close enough physical proximity.</a:t>
            </a:r>
            <a:r>
              <a:rPr lang="tr-TR" sz="1600" dirty="0"/>
              <a:t> «</a:t>
            </a:r>
            <a:r>
              <a:rPr lang="tr-TR" sz="1600" dirty="0" err="1"/>
              <a:t>bozmitm</a:t>
            </a:r>
            <a:r>
              <a:rPr lang="tr-TR" sz="1600" dirty="0"/>
              <a:t>» is </a:t>
            </a:r>
            <a:r>
              <a:rPr lang="tr-TR" sz="1600" dirty="0" err="1"/>
              <a:t>using</a:t>
            </a:r>
            <a:r>
              <a:rPr lang="tr-TR" sz="1600" dirty="0"/>
              <a:t> </a:t>
            </a:r>
            <a:r>
              <a:rPr lang="tr-TR" sz="1600" dirty="0" err="1"/>
              <a:t>this</a:t>
            </a:r>
            <a:r>
              <a:rPr lang="tr-TR" sz="1600" dirty="0"/>
              <a:t> </a:t>
            </a:r>
            <a:r>
              <a:rPr lang="tr-TR" sz="1600" dirty="0" err="1"/>
              <a:t>type</a:t>
            </a:r>
            <a:r>
              <a:rPr lang="tr-TR" sz="1600" dirty="0"/>
              <a:t>.</a:t>
            </a:r>
          </a:p>
          <a:p>
            <a:pPr marL="0" indent="0">
              <a:buNone/>
            </a:pPr>
            <a:r>
              <a:rPr lang="tr-TR" b="1" dirty="0"/>
              <a:t>2. </a:t>
            </a:r>
            <a:r>
              <a:rPr lang="en-US" b="1" dirty="0"/>
              <a:t>ARP Spoofing</a:t>
            </a:r>
            <a:endParaRPr lang="tr-TR" b="1" dirty="0"/>
          </a:p>
          <a:p>
            <a:pPr>
              <a:lnSpc>
                <a:spcPct val="130000"/>
              </a:lnSpc>
            </a:pPr>
            <a:r>
              <a:rPr lang="en-US" sz="1600" dirty="0"/>
              <a:t>ARP spoofing is a type of attack in which a malicious actor sends falsified ARP (Address Resolution Protocol) messages over a local area network. This results in the linking of an attacker's MAC address with the IP address of a legitimate computer or server on the network.</a:t>
            </a:r>
            <a:endParaRPr lang="tr-TR" sz="1600" dirty="0"/>
          </a:p>
          <a:p>
            <a:pPr marL="0" indent="0">
              <a:buNone/>
            </a:pPr>
            <a:endParaRPr lang="tr-TR" sz="900" dirty="0"/>
          </a:p>
          <a:p>
            <a:pPr marL="0" indent="0">
              <a:buNone/>
            </a:pPr>
            <a:endParaRPr lang="tr-TR" sz="900" dirty="0"/>
          </a:p>
          <a:p>
            <a:pPr marL="0" indent="0">
              <a:buNone/>
            </a:pPr>
            <a:endParaRPr lang="en-US" sz="900" dirty="0"/>
          </a:p>
        </p:txBody>
      </p:sp>
    </p:spTree>
    <p:extLst>
      <p:ext uri="{BB962C8B-B14F-4D97-AF65-F5344CB8AC3E}">
        <p14:creationId xmlns:p14="http://schemas.microsoft.com/office/powerpoint/2010/main" val="213349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939-0A73-4A43-902E-B4630B45ECA4}"/>
              </a:ext>
            </a:extLst>
          </p:cNvPr>
          <p:cNvSpPr>
            <a:spLocks noGrp="1"/>
          </p:cNvSpPr>
          <p:nvPr>
            <p:ph type="title"/>
          </p:nvPr>
        </p:nvSpPr>
        <p:spPr/>
        <p:txBody>
          <a:bodyPr/>
          <a:lstStyle/>
          <a:p>
            <a:r>
              <a:rPr lang="en-US" dirty="0"/>
              <a:t>Types of Man-in-the-Middle Attacks</a:t>
            </a:r>
          </a:p>
        </p:txBody>
      </p:sp>
      <p:sp>
        <p:nvSpPr>
          <p:cNvPr id="3" name="Content Placeholder 2">
            <a:extLst>
              <a:ext uri="{FF2B5EF4-FFF2-40B4-BE49-F238E27FC236}">
                <a16:creationId xmlns:a16="http://schemas.microsoft.com/office/drawing/2014/main" id="{7460763B-F657-4CB0-B673-CD3DAF95F1D3}"/>
              </a:ext>
            </a:extLst>
          </p:cNvPr>
          <p:cNvSpPr>
            <a:spLocks noGrp="1"/>
          </p:cNvSpPr>
          <p:nvPr>
            <p:ph idx="1"/>
          </p:nvPr>
        </p:nvSpPr>
        <p:spPr>
          <a:xfrm>
            <a:off x="2773599" y="1548776"/>
            <a:ext cx="7796540" cy="3997828"/>
          </a:xfrm>
        </p:spPr>
        <p:txBody>
          <a:bodyPr/>
          <a:lstStyle/>
          <a:p>
            <a:r>
              <a:rPr lang="tr-TR" b="1" dirty="0"/>
              <a:t>3.</a:t>
            </a:r>
            <a:r>
              <a:rPr lang="en-US" b="1" dirty="0"/>
              <a:t>DNS Spoofing </a:t>
            </a:r>
            <a:endParaRPr lang="tr-TR" b="1" dirty="0"/>
          </a:p>
          <a:p>
            <a:r>
              <a:rPr lang="en-US" sz="1600" dirty="0"/>
              <a:t>Similar to the way ARP resolves IP addresses to MAC addresses on a LAN, DNS resolves domain names to IP addresses. When using a DNS spoofing attack, the attacker attempts to introduce corrupt DNS cache information to a host in an attempt to access another host using their domain name, such as www.onlinebanking.com. </a:t>
            </a:r>
          </a:p>
        </p:txBody>
      </p:sp>
    </p:spTree>
    <p:extLst>
      <p:ext uri="{BB962C8B-B14F-4D97-AF65-F5344CB8AC3E}">
        <p14:creationId xmlns:p14="http://schemas.microsoft.com/office/powerpoint/2010/main" val="265286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6C21-1FD7-4733-AA0E-1C544015AE4F}"/>
              </a:ext>
            </a:extLst>
          </p:cNvPr>
          <p:cNvSpPr>
            <a:spLocks noGrp="1"/>
          </p:cNvSpPr>
          <p:nvPr>
            <p:ph type="title"/>
          </p:nvPr>
        </p:nvSpPr>
        <p:spPr/>
        <p:txBody>
          <a:bodyPr/>
          <a:lstStyle/>
          <a:p>
            <a:r>
              <a:rPr lang="tr-TR" dirty="0"/>
              <a:t>Mobile </a:t>
            </a:r>
            <a:r>
              <a:rPr lang="tr-TR" dirty="0" err="1"/>
              <a:t>Phishing</a:t>
            </a:r>
            <a:r>
              <a:rPr lang="tr-TR" dirty="0"/>
              <a:t> Station – «</a:t>
            </a:r>
            <a:r>
              <a:rPr lang="tr-TR" dirty="0" err="1"/>
              <a:t>bozmitm</a:t>
            </a:r>
            <a:r>
              <a:rPr lang="tr-TR" dirty="0"/>
              <a:t>»</a:t>
            </a:r>
            <a:endParaRPr lang="en-US" dirty="0"/>
          </a:p>
        </p:txBody>
      </p:sp>
      <p:sp>
        <p:nvSpPr>
          <p:cNvPr id="3" name="Content Placeholder 2">
            <a:extLst>
              <a:ext uri="{FF2B5EF4-FFF2-40B4-BE49-F238E27FC236}">
                <a16:creationId xmlns:a16="http://schemas.microsoft.com/office/drawing/2014/main" id="{D653C337-9A85-4DAB-B8AB-CCF311710C40}"/>
              </a:ext>
            </a:extLst>
          </p:cNvPr>
          <p:cNvSpPr>
            <a:spLocks noGrp="1"/>
          </p:cNvSpPr>
          <p:nvPr>
            <p:ph idx="1"/>
          </p:nvPr>
        </p:nvSpPr>
        <p:spPr/>
        <p:txBody>
          <a:bodyPr>
            <a:normAutofit fontScale="92500" lnSpcReduction="10000"/>
          </a:bodyPr>
          <a:lstStyle/>
          <a:p>
            <a:r>
              <a:rPr lang="tr-TR" dirty="0"/>
              <a:t>«</a:t>
            </a:r>
            <a:r>
              <a:rPr lang="tr-TR" dirty="0" err="1"/>
              <a:t>bozmitm</a:t>
            </a:r>
            <a:r>
              <a:rPr lang="tr-TR" dirty="0"/>
              <a:t>» </a:t>
            </a:r>
            <a:r>
              <a:rPr lang="tr-TR" dirty="0" err="1"/>
              <a:t>uses</a:t>
            </a:r>
            <a:r>
              <a:rPr lang="tr-TR" dirty="0"/>
              <a:t> </a:t>
            </a:r>
            <a:r>
              <a:rPr lang="tr-TR" dirty="0" err="1"/>
              <a:t>the</a:t>
            </a:r>
            <a:r>
              <a:rPr lang="tr-TR" dirty="0"/>
              <a:t> </a:t>
            </a:r>
            <a:r>
              <a:rPr lang="tr-TR" dirty="0" err="1"/>
              <a:t>first</a:t>
            </a:r>
            <a:r>
              <a:rPr lang="tr-TR" dirty="0"/>
              <a:t> </a:t>
            </a:r>
            <a:r>
              <a:rPr lang="tr-TR" dirty="0" err="1"/>
              <a:t>type</a:t>
            </a:r>
            <a:r>
              <a:rPr lang="tr-TR" dirty="0"/>
              <a:t> </a:t>
            </a:r>
            <a:r>
              <a:rPr lang="tr-TR" dirty="0" err="1"/>
              <a:t>Rouge</a:t>
            </a:r>
            <a:r>
              <a:rPr lang="tr-TR" dirty="0"/>
              <a:t> Access Point.</a:t>
            </a:r>
          </a:p>
          <a:p>
            <a:r>
              <a:rPr lang="tr-TR" dirty="0" err="1"/>
              <a:t>For</a:t>
            </a:r>
            <a:r>
              <a:rPr lang="tr-TR" dirty="0"/>
              <a:t> </a:t>
            </a:r>
            <a:r>
              <a:rPr lang="tr-TR" dirty="0" err="1"/>
              <a:t>example</a:t>
            </a:r>
            <a:r>
              <a:rPr lang="tr-TR" dirty="0"/>
              <a:t> it </a:t>
            </a:r>
            <a:r>
              <a:rPr lang="tr-TR" dirty="0" err="1"/>
              <a:t>will</a:t>
            </a:r>
            <a:r>
              <a:rPr lang="tr-TR" dirty="0"/>
              <a:t> start a </a:t>
            </a:r>
            <a:r>
              <a:rPr lang="tr-TR" dirty="0" err="1"/>
              <a:t>wifi</a:t>
            </a:r>
            <a:r>
              <a:rPr lang="tr-TR" dirty="0"/>
              <a:t> </a:t>
            </a:r>
            <a:r>
              <a:rPr lang="tr-TR" dirty="0" err="1"/>
              <a:t>hotspot</a:t>
            </a:r>
            <a:r>
              <a:rPr lang="tr-TR" dirty="0"/>
              <a:t> </a:t>
            </a:r>
            <a:r>
              <a:rPr lang="tr-TR" dirty="0" err="1"/>
              <a:t>with</a:t>
            </a:r>
            <a:r>
              <a:rPr lang="tr-TR" dirty="0"/>
              <a:t> </a:t>
            </a:r>
            <a:r>
              <a:rPr lang="tr-TR" dirty="0" err="1"/>
              <a:t>ssid</a:t>
            </a:r>
            <a:r>
              <a:rPr lang="tr-TR" dirty="0"/>
              <a:t>: "</a:t>
            </a:r>
            <a:r>
              <a:rPr lang="tr-TR" dirty="0" err="1"/>
              <a:t>Free</a:t>
            </a:r>
            <a:r>
              <a:rPr lang="tr-TR" dirty="0"/>
              <a:t> </a:t>
            </a:r>
            <a:r>
              <a:rPr lang="tr-TR" dirty="0" err="1"/>
              <a:t>Wifi</a:t>
            </a:r>
            <a:r>
              <a:rPr lang="tr-TR" dirty="0"/>
              <a:t>". </a:t>
            </a:r>
            <a:r>
              <a:rPr lang="tr-TR" dirty="0" err="1"/>
              <a:t>And</a:t>
            </a:r>
            <a:r>
              <a:rPr lang="tr-TR" dirty="0"/>
              <a:t> </a:t>
            </a:r>
            <a:r>
              <a:rPr lang="tr-TR" dirty="0" err="1"/>
              <a:t>some</a:t>
            </a:r>
            <a:r>
              <a:rPr lang="tr-TR" dirty="0"/>
              <a:t> </a:t>
            </a:r>
            <a:r>
              <a:rPr lang="tr-TR" dirty="0" err="1"/>
              <a:t>victims</a:t>
            </a:r>
            <a:r>
              <a:rPr lang="tr-TR" dirty="0"/>
              <a:t> in </a:t>
            </a:r>
            <a:r>
              <a:rPr lang="tr-TR" dirty="0" err="1"/>
              <a:t>that</a:t>
            </a:r>
            <a:r>
              <a:rPr lang="tr-TR" dirty="0"/>
              <a:t> </a:t>
            </a:r>
            <a:r>
              <a:rPr lang="tr-TR" dirty="0" err="1"/>
              <a:t>area</a:t>
            </a:r>
            <a:r>
              <a:rPr lang="tr-TR" dirty="0"/>
              <a:t> </a:t>
            </a:r>
            <a:r>
              <a:rPr lang="tr-TR" dirty="0" err="1"/>
              <a:t>may</a:t>
            </a:r>
            <a:r>
              <a:rPr lang="tr-TR" dirty="0"/>
              <a:t> </a:t>
            </a:r>
            <a:r>
              <a:rPr lang="tr-TR" dirty="0" err="1"/>
              <a:t>phished</a:t>
            </a:r>
            <a:r>
              <a:rPr lang="tr-TR" dirty="0"/>
              <a:t>. </a:t>
            </a:r>
            <a:r>
              <a:rPr lang="tr-TR" dirty="0" err="1"/>
              <a:t>When</a:t>
            </a:r>
            <a:r>
              <a:rPr lang="tr-TR" dirty="0"/>
              <a:t> </a:t>
            </a:r>
            <a:r>
              <a:rPr lang="tr-TR" dirty="0" err="1"/>
              <a:t>they</a:t>
            </a:r>
            <a:r>
              <a:rPr lang="tr-TR" dirty="0"/>
              <a:t> start </a:t>
            </a:r>
            <a:r>
              <a:rPr lang="tr-TR" dirty="0" err="1"/>
              <a:t>using</a:t>
            </a:r>
            <a:r>
              <a:rPr lang="tr-TR" dirty="0"/>
              <a:t> </a:t>
            </a:r>
            <a:r>
              <a:rPr lang="tr-TR" dirty="0" err="1"/>
              <a:t>our</a:t>
            </a:r>
            <a:r>
              <a:rPr lang="tr-TR" dirty="0"/>
              <a:t> </a:t>
            </a:r>
            <a:r>
              <a:rPr lang="tr-TR" dirty="0" err="1"/>
              <a:t>free</a:t>
            </a:r>
            <a:r>
              <a:rPr lang="tr-TR" dirty="0"/>
              <a:t> </a:t>
            </a:r>
            <a:r>
              <a:rPr lang="tr-TR" dirty="0" err="1"/>
              <a:t>wifi</a:t>
            </a:r>
            <a:r>
              <a:rPr lang="tr-TR" dirty="0"/>
              <a:t> </a:t>
            </a:r>
            <a:r>
              <a:rPr lang="tr-TR" dirty="0" err="1"/>
              <a:t>they</a:t>
            </a:r>
            <a:r>
              <a:rPr lang="tr-TR" dirty="0"/>
              <a:t> </a:t>
            </a:r>
            <a:r>
              <a:rPr lang="tr-TR" dirty="0" err="1"/>
              <a:t>won’t</a:t>
            </a:r>
            <a:r>
              <a:rPr lang="tr-TR" dirty="0"/>
              <a:t> </a:t>
            </a:r>
            <a:r>
              <a:rPr lang="tr-TR" dirty="0" err="1"/>
              <a:t>notice</a:t>
            </a:r>
            <a:r>
              <a:rPr lang="tr-TR" dirty="0"/>
              <a:t> a </a:t>
            </a:r>
            <a:r>
              <a:rPr lang="tr-TR" dirty="0" err="1"/>
              <a:t>difference</a:t>
            </a:r>
            <a:r>
              <a:rPr lang="tr-TR" dirty="0"/>
              <a:t> but </a:t>
            </a:r>
            <a:r>
              <a:rPr lang="tr-TR" dirty="0" err="1"/>
              <a:t>we</a:t>
            </a:r>
            <a:r>
              <a:rPr lang="tr-TR" dirty="0"/>
              <a:t> </a:t>
            </a:r>
            <a:r>
              <a:rPr lang="tr-TR" dirty="0" err="1"/>
              <a:t>will</a:t>
            </a:r>
            <a:r>
              <a:rPr lang="tr-TR" dirty="0"/>
              <a:t> </a:t>
            </a:r>
            <a:r>
              <a:rPr lang="tr-TR" dirty="0" err="1"/>
              <a:t>reach</a:t>
            </a:r>
            <a:r>
              <a:rPr lang="tr-TR" dirty="0"/>
              <a:t> </a:t>
            </a:r>
            <a:r>
              <a:rPr lang="tr-TR" dirty="0" err="1"/>
              <a:t>their</a:t>
            </a:r>
            <a:r>
              <a:rPr lang="tr-TR" dirty="0"/>
              <a:t> data </a:t>
            </a:r>
            <a:r>
              <a:rPr lang="tr-TR" dirty="0" err="1"/>
              <a:t>packets</a:t>
            </a:r>
            <a:r>
              <a:rPr lang="tr-TR" dirty="0"/>
              <a:t>.</a:t>
            </a:r>
          </a:p>
          <a:p>
            <a:r>
              <a:rPr lang="tr-TR" dirty="0" err="1"/>
              <a:t>After</a:t>
            </a:r>
            <a:r>
              <a:rPr lang="tr-TR" dirty="0"/>
              <a:t> </a:t>
            </a:r>
            <a:r>
              <a:rPr lang="tr-TR" dirty="0" err="1"/>
              <a:t>doing</a:t>
            </a:r>
            <a:r>
              <a:rPr lang="tr-TR" dirty="0"/>
              <a:t> </a:t>
            </a:r>
            <a:r>
              <a:rPr lang="tr-TR" dirty="0" err="1"/>
              <a:t>first</a:t>
            </a:r>
            <a:r>
              <a:rPr lang="tr-TR" dirty="0"/>
              <a:t> </a:t>
            </a:r>
            <a:r>
              <a:rPr lang="tr-TR" dirty="0" err="1"/>
              <a:t>configuration</a:t>
            </a:r>
            <a:r>
              <a:rPr lang="tr-TR" dirty="0"/>
              <a:t>, </a:t>
            </a:r>
            <a:r>
              <a:rPr lang="tr-TR" dirty="0" err="1"/>
              <a:t>attacker</a:t>
            </a:r>
            <a:r>
              <a:rPr lang="tr-TR" dirty="0"/>
              <a:t> </a:t>
            </a:r>
            <a:r>
              <a:rPr lang="tr-TR" dirty="0" err="1"/>
              <a:t>will</a:t>
            </a:r>
            <a:r>
              <a:rPr lang="tr-TR" dirty="0"/>
              <a:t> </a:t>
            </a:r>
            <a:r>
              <a:rPr lang="tr-TR" dirty="0" err="1"/>
              <a:t>leave</a:t>
            </a:r>
            <a:r>
              <a:rPr lang="tr-TR" dirty="0"/>
              <a:t> </a:t>
            </a:r>
            <a:r>
              <a:rPr lang="tr-TR" dirty="0" err="1"/>
              <a:t>the</a:t>
            </a:r>
            <a:r>
              <a:rPr lang="tr-TR" dirty="0"/>
              <a:t> mobile </a:t>
            </a:r>
            <a:r>
              <a:rPr lang="tr-TR" dirty="0" err="1"/>
              <a:t>phishing</a:t>
            </a:r>
            <a:r>
              <a:rPr lang="tr-TR" dirty="0"/>
              <a:t> </a:t>
            </a:r>
            <a:r>
              <a:rPr lang="tr-TR" dirty="0" err="1"/>
              <a:t>station</a:t>
            </a:r>
            <a:r>
              <a:rPr lang="tr-TR" dirty="0"/>
              <a:t> </a:t>
            </a:r>
            <a:r>
              <a:rPr lang="tr-TR" dirty="0" err="1"/>
              <a:t>to</a:t>
            </a:r>
            <a:r>
              <a:rPr lang="tr-TR" dirty="0"/>
              <a:t> a </a:t>
            </a:r>
            <a:r>
              <a:rPr lang="tr-TR" dirty="0" err="1"/>
              <a:t>place</a:t>
            </a:r>
            <a:r>
              <a:rPr lang="tr-TR" dirty="0"/>
              <a:t> </a:t>
            </a:r>
            <a:r>
              <a:rPr lang="tr-TR" dirty="0" err="1"/>
              <a:t>like</a:t>
            </a:r>
            <a:r>
              <a:rPr lang="tr-TR" dirty="0"/>
              <a:t> </a:t>
            </a:r>
            <a:r>
              <a:rPr lang="tr-TR" dirty="0" err="1"/>
              <a:t>nero</a:t>
            </a:r>
            <a:r>
              <a:rPr lang="tr-TR" dirty="0"/>
              <a:t>, </a:t>
            </a:r>
            <a:r>
              <a:rPr lang="tr-TR" dirty="0" err="1"/>
              <a:t>shopping</a:t>
            </a:r>
            <a:r>
              <a:rPr lang="tr-TR" dirty="0"/>
              <a:t> </a:t>
            </a:r>
            <a:r>
              <a:rPr lang="tr-TR" dirty="0" err="1"/>
              <a:t>malls</a:t>
            </a:r>
            <a:r>
              <a:rPr lang="tr-TR" dirty="0"/>
              <a:t> </a:t>
            </a:r>
            <a:r>
              <a:rPr lang="tr-TR" dirty="0" err="1"/>
              <a:t>etc</a:t>
            </a:r>
            <a:r>
              <a:rPr lang="tr-TR" dirty="0"/>
              <a:t>. (</a:t>
            </a:r>
            <a:r>
              <a:rPr lang="tr-TR" dirty="0" err="1"/>
              <a:t>or</a:t>
            </a:r>
            <a:r>
              <a:rPr lang="tr-TR" dirty="0"/>
              <a:t> </a:t>
            </a:r>
            <a:r>
              <a:rPr lang="tr-TR" dirty="0" err="1"/>
              <a:t>even</a:t>
            </a:r>
            <a:r>
              <a:rPr lang="tr-TR" dirty="0"/>
              <a:t> </a:t>
            </a:r>
            <a:r>
              <a:rPr lang="tr-TR" dirty="0" err="1"/>
              <a:t>attacker</a:t>
            </a:r>
            <a:r>
              <a:rPr lang="tr-TR" dirty="0"/>
              <a:t> can </a:t>
            </a:r>
            <a:r>
              <a:rPr lang="tr-TR" dirty="0" err="1"/>
              <a:t>carry</a:t>
            </a:r>
            <a:r>
              <a:rPr lang="tr-TR" dirty="0"/>
              <a:t> it on </a:t>
            </a:r>
            <a:r>
              <a:rPr lang="tr-TR" dirty="0" err="1"/>
              <a:t>backpack</a:t>
            </a:r>
            <a:r>
              <a:rPr lang="tr-TR" dirty="0"/>
              <a:t> </a:t>
            </a:r>
            <a:r>
              <a:rPr lang="tr-TR" dirty="0" err="1"/>
              <a:t>while</a:t>
            </a:r>
            <a:r>
              <a:rPr lang="tr-TR" dirty="0"/>
              <a:t> it </a:t>
            </a:r>
            <a:r>
              <a:rPr lang="tr-TR" dirty="0" err="1"/>
              <a:t>keeps</a:t>
            </a:r>
            <a:r>
              <a:rPr lang="tr-TR" dirty="0"/>
              <a:t> on </a:t>
            </a:r>
            <a:r>
              <a:rPr lang="tr-TR" dirty="0" err="1"/>
              <a:t>working</a:t>
            </a:r>
            <a:r>
              <a:rPr lang="tr-TR" dirty="0"/>
              <a:t>). </a:t>
            </a:r>
            <a:r>
              <a:rPr lang="tr-TR" dirty="0" err="1"/>
              <a:t>Any</a:t>
            </a:r>
            <a:r>
              <a:rPr lang="tr-TR" dirty="0"/>
              <a:t> time </a:t>
            </a:r>
            <a:r>
              <a:rPr lang="tr-TR" dirty="0" err="1"/>
              <a:t>later</a:t>
            </a:r>
            <a:r>
              <a:rPr lang="tr-TR" dirty="0"/>
              <a:t>, </a:t>
            </a:r>
            <a:r>
              <a:rPr lang="tr-TR" dirty="0" err="1"/>
              <a:t>will</a:t>
            </a:r>
            <a:r>
              <a:rPr lang="tr-TR" dirty="0"/>
              <a:t> </a:t>
            </a:r>
            <a:r>
              <a:rPr lang="tr-TR" dirty="0" err="1"/>
              <a:t>come</a:t>
            </a:r>
            <a:r>
              <a:rPr lang="tr-TR" dirty="0"/>
              <a:t> </a:t>
            </a:r>
            <a:r>
              <a:rPr lang="tr-TR" dirty="0" err="1"/>
              <a:t>back</a:t>
            </a:r>
            <a:r>
              <a:rPr lang="tr-TR" dirty="0"/>
              <a:t> </a:t>
            </a:r>
            <a:r>
              <a:rPr lang="tr-TR" dirty="0" err="1"/>
              <a:t>to</a:t>
            </a:r>
            <a:r>
              <a:rPr lang="tr-TR" dirty="0"/>
              <a:t> </a:t>
            </a:r>
            <a:r>
              <a:rPr lang="tr-TR" dirty="0" err="1"/>
              <a:t>same</a:t>
            </a:r>
            <a:r>
              <a:rPr lang="tr-TR" dirty="0"/>
              <a:t> </a:t>
            </a:r>
            <a:r>
              <a:rPr lang="tr-TR" dirty="0" err="1"/>
              <a:t>place</a:t>
            </a:r>
            <a:r>
              <a:rPr lang="tr-TR" dirty="0"/>
              <a:t> </a:t>
            </a:r>
            <a:r>
              <a:rPr lang="tr-TR" dirty="0" err="1"/>
              <a:t>and</a:t>
            </a:r>
            <a:r>
              <a:rPr lang="tr-TR" dirty="0"/>
              <a:t> </a:t>
            </a:r>
            <a:r>
              <a:rPr lang="tr-TR" dirty="0" err="1"/>
              <a:t>connect</a:t>
            </a:r>
            <a:r>
              <a:rPr lang="tr-TR" dirty="0"/>
              <a:t> it </a:t>
            </a:r>
            <a:r>
              <a:rPr lang="tr-TR" dirty="0" err="1"/>
              <a:t>through</a:t>
            </a:r>
            <a:r>
              <a:rPr lang="tr-TR" dirty="0"/>
              <a:t> </a:t>
            </a:r>
            <a:r>
              <a:rPr lang="tr-TR" dirty="0" err="1"/>
              <a:t>ssh</a:t>
            </a:r>
            <a:r>
              <a:rPr lang="tr-TR" dirty="0"/>
              <a:t>, </a:t>
            </a:r>
            <a:r>
              <a:rPr lang="tr-TR" dirty="0" err="1"/>
              <a:t>and</a:t>
            </a:r>
            <a:r>
              <a:rPr lang="tr-TR" dirty="0"/>
              <a:t> </a:t>
            </a:r>
            <a:r>
              <a:rPr lang="tr-TR" dirty="0" err="1"/>
              <a:t>get</a:t>
            </a:r>
            <a:r>
              <a:rPr lang="tr-TR" dirty="0"/>
              <a:t> </a:t>
            </a:r>
            <a:r>
              <a:rPr lang="tr-TR" dirty="0" err="1"/>
              <a:t>the</a:t>
            </a:r>
            <a:r>
              <a:rPr lang="tr-TR" dirty="0"/>
              <a:t> </a:t>
            </a:r>
            <a:r>
              <a:rPr lang="tr-TR" dirty="0" err="1"/>
              <a:t>logs</a:t>
            </a:r>
            <a:r>
              <a:rPr lang="tr-TR" dirty="0"/>
              <a:t> </a:t>
            </a:r>
            <a:r>
              <a:rPr lang="tr-TR" dirty="0" err="1"/>
              <a:t>to</a:t>
            </a:r>
            <a:r>
              <a:rPr lang="tr-TR" dirty="0"/>
              <a:t> </a:t>
            </a:r>
            <a:r>
              <a:rPr lang="tr-TR" dirty="0" err="1"/>
              <a:t>check</a:t>
            </a:r>
            <a:r>
              <a:rPr lang="tr-TR" dirty="0"/>
              <a:t> </a:t>
            </a:r>
            <a:r>
              <a:rPr lang="tr-TR" dirty="0" err="1"/>
              <a:t>if</a:t>
            </a:r>
            <a:r>
              <a:rPr lang="tr-TR" dirty="0"/>
              <a:t> it </a:t>
            </a:r>
            <a:r>
              <a:rPr lang="tr-TR" dirty="0" err="1"/>
              <a:t>sniffed</a:t>
            </a:r>
            <a:r>
              <a:rPr lang="tr-TR" dirty="0"/>
              <a:t> a </a:t>
            </a:r>
            <a:r>
              <a:rPr lang="tr-TR" dirty="0" err="1"/>
              <a:t>valuable</a:t>
            </a:r>
            <a:r>
              <a:rPr lang="tr-TR" dirty="0"/>
              <a:t> data.</a:t>
            </a:r>
          </a:p>
          <a:p>
            <a:endParaRPr lang="en-US" dirty="0"/>
          </a:p>
        </p:txBody>
      </p:sp>
    </p:spTree>
    <p:extLst>
      <p:ext uri="{BB962C8B-B14F-4D97-AF65-F5344CB8AC3E}">
        <p14:creationId xmlns:p14="http://schemas.microsoft.com/office/powerpoint/2010/main" val="7868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2ED4-F825-44D1-87FC-4379506B0718}"/>
              </a:ext>
            </a:extLst>
          </p:cNvPr>
          <p:cNvSpPr>
            <a:spLocks noGrp="1"/>
          </p:cNvSpPr>
          <p:nvPr>
            <p:ph type="title"/>
          </p:nvPr>
        </p:nvSpPr>
        <p:spPr>
          <a:xfrm>
            <a:off x="-869623" y="339904"/>
            <a:ext cx="7958331" cy="1077229"/>
          </a:xfrm>
        </p:spPr>
        <p:txBody>
          <a:bodyPr/>
          <a:lstStyle/>
          <a:p>
            <a:r>
              <a:rPr lang="tr-TR" dirty="0"/>
              <a:t>My </a:t>
            </a:r>
            <a:r>
              <a:rPr lang="tr-TR" dirty="0" err="1"/>
              <a:t>Setup</a:t>
            </a:r>
            <a:endParaRPr lang="en-US" dirty="0"/>
          </a:p>
        </p:txBody>
      </p:sp>
      <p:pic>
        <p:nvPicPr>
          <p:cNvPr id="5" name="Content Placeholder 4">
            <a:extLst>
              <a:ext uri="{FF2B5EF4-FFF2-40B4-BE49-F238E27FC236}">
                <a16:creationId xmlns:a16="http://schemas.microsoft.com/office/drawing/2014/main" id="{0C2C1F93-22A6-4BDC-951E-5A0A1853C09D}"/>
              </a:ext>
            </a:extLst>
          </p:cNvPr>
          <p:cNvPicPr>
            <a:picLocks noGrp="1" noChangeAspect="1"/>
          </p:cNvPicPr>
          <p:nvPr>
            <p:ph idx="1"/>
          </p:nvPr>
        </p:nvPicPr>
        <p:blipFill>
          <a:blip r:embed="rId2"/>
          <a:stretch>
            <a:fillRect/>
          </a:stretch>
        </p:blipFill>
        <p:spPr>
          <a:xfrm>
            <a:off x="2611808" y="1406686"/>
            <a:ext cx="6815212" cy="5111410"/>
          </a:xfrm>
        </p:spPr>
      </p:pic>
    </p:spTree>
    <p:extLst>
      <p:ext uri="{BB962C8B-B14F-4D97-AF65-F5344CB8AC3E}">
        <p14:creationId xmlns:p14="http://schemas.microsoft.com/office/powerpoint/2010/main" val="92872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311</TotalTime>
  <Words>283</Words>
  <Application>Microsoft Office PowerPoint</Application>
  <PresentationFormat>Widescreen</PresentationFormat>
  <Paragraphs>59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MS Shell Dlg 2</vt:lpstr>
      <vt:lpstr>Wingdings</vt:lpstr>
      <vt:lpstr>Wingdings 3</vt:lpstr>
      <vt:lpstr>Madison</vt:lpstr>
      <vt:lpstr>Mobile Phishing Station</vt:lpstr>
      <vt:lpstr>What will I implement?</vt:lpstr>
      <vt:lpstr>Man In The Middle Attack</vt:lpstr>
      <vt:lpstr>Example MITM</vt:lpstr>
      <vt:lpstr>PowerPoint Presentation</vt:lpstr>
      <vt:lpstr>Types of Man-in-the-Middle Attacks </vt:lpstr>
      <vt:lpstr>Types of Man-in-the-Middle Attacks</vt:lpstr>
      <vt:lpstr>Mobile Phishing Station – «bozmitm»</vt:lpstr>
      <vt:lpstr>My Setup</vt:lpstr>
      <vt:lpstr>What did I use?</vt:lpstr>
      <vt:lpstr>bozmitm</vt:lpstr>
      <vt:lpstr>PowerPoint Presentation</vt:lpstr>
      <vt:lpstr>SimpleHTTPserver, to_exe Script</vt:lpstr>
      <vt:lpstr>PowerPoint Presentation</vt:lpstr>
      <vt:lpstr>Sis.ozu analysis</vt:lpstr>
      <vt:lpstr>PowerPoint Presentation</vt:lpstr>
      <vt:lpstr>Sis vs Facebook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Cookie</vt:lpstr>
      <vt:lpstr>Facebook posting mouse coordinates</vt:lpstr>
      <vt:lpstr>LMS post</vt:lpstr>
      <vt:lpstr>LMS auth</vt:lpstr>
      <vt:lpstr>LMS auth</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Hacking Station</dc:title>
  <dc:creator>barış özbaş</dc:creator>
  <cp:lastModifiedBy>barış özbaş</cp:lastModifiedBy>
  <cp:revision>33</cp:revision>
  <dcterms:created xsi:type="dcterms:W3CDTF">2019-03-30T13:35:12Z</dcterms:created>
  <dcterms:modified xsi:type="dcterms:W3CDTF">2019-05-26T11:25:41Z</dcterms:modified>
</cp:coreProperties>
</file>